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7" r:id="rId3"/>
    <p:sldId id="280" r:id="rId4"/>
    <p:sldId id="258" r:id="rId5"/>
    <p:sldId id="259" r:id="rId6"/>
    <p:sldId id="282" r:id="rId7"/>
    <p:sldId id="260" r:id="rId8"/>
    <p:sldId id="261" r:id="rId9"/>
    <p:sldId id="263" r:id="rId10"/>
    <p:sldId id="264" r:id="rId11"/>
    <p:sldId id="265" r:id="rId12"/>
    <p:sldId id="266" r:id="rId13"/>
    <p:sldId id="267" r:id="rId14"/>
    <p:sldId id="270" r:id="rId15"/>
    <p:sldId id="268" r:id="rId16"/>
    <p:sldId id="271" r:id="rId17"/>
    <p:sldId id="276" r:id="rId18"/>
    <p:sldId id="275" r:id="rId19"/>
    <p:sldId id="274" r:id="rId20"/>
    <p:sldId id="272" r:id="rId21"/>
    <p:sldId id="273" r:id="rId22"/>
    <p:sldId id="279" r:id="rId23"/>
    <p:sldId id="277" r:id="rId24"/>
    <p:sldId id="278" r:id="rId25"/>
    <p:sldId id="281"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93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TT"/>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FFF952-8050-4355-9B0E-553CEBB5084C}" type="datetimeFigureOut">
              <a:rPr lang="en-TT" smtClean="0"/>
              <a:pPr/>
              <a:t>25/05/2013</a:t>
            </a:fld>
            <a:endParaRPr lang="en-TT"/>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TT"/>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TT"/>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TT"/>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79A98B-A04D-48EC-A8F9-7796CE2DA2C0}" type="slidenum">
              <a:rPr lang="en-TT" smtClean="0"/>
              <a:pPr/>
              <a:t>‹#›</a:t>
            </a:fld>
            <a:endParaRPr lang="en-T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p:nvPr/>
        </p:nvSpPr>
        <p:spPr>
          <a:xfrm>
            <a:off x="4780720" y="0"/>
            <a:ext cx="3655200" cy="457122"/>
          </a:xfrm>
          <a:prstGeom prst="rect">
            <a:avLst/>
          </a:prstGeom>
          <a:noFill/>
          <a:ln>
            <a:noFill/>
            <a:prstDash val="solid"/>
          </a:ln>
          <a:effectLst>
            <a:outerShdw dist="22997" dir="5400000" algn="tl">
              <a:srgbClr val="000000">
                <a:alpha val="35000"/>
              </a:srgbClr>
            </a:outerShdw>
          </a:effectLst>
        </p:spPr>
        <p:txBody>
          <a:bodyPr wrap="none" lIns="91435" tIns="45713" rIns="91435" bIns="45713" anchor="ctr"/>
          <a:lstStyle/>
          <a:p>
            <a:pPr>
              <a:defRPr sz="1800" b="0" i="0" u="none" strike="noStrike" kern="0" cap="none" spc="0" baseline="0">
                <a:solidFill>
                  <a:srgbClr val="000000"/>
                </a:solidFill>
                <a:uFillTx/>
              </a:defRPr>
            </a:pPr>
            <a:endParaRPr lang="en-US" sz="2400" dirty="0">
              <a:solidFill>
                <a:srgbClr val="000000"/>
              </a:solidFill>
              <a:latin typeface="Tahoma"/>
              <a:ea typeface="ＭＳ Ｐゴシック"/>
            </a:endParaRPr>
          </a:p>
        </p:txBody>
      </p:sp>
      <p:sp>
        <p:nvSpPr>
          <p:cNvPr id="3" name="Rectangle 3"/>
          <p:cNvSpPr/>
          <p:nvPr/>
        </p:nvSpPr>
        <p:spPr>
          <a:xfrm>
            <a:off x="4780720" y="8686879"/>
            <a:ext cx="3655200" cy="457122"/>
          </a:xfrm>
          <a:prstGeom prst="rect">
            <a:avLst/>
          </a:prstGeom>
          <a:noFill/>
          <a:ln>
            <a:noFill/>
            <a:prstDash val="solid"/>
          </a:ln>
          <a:effectLst>
            <a:outerShdw dist="22997" dir="5400000" algn="tl">
              <a:srgbClr val="000000">
                <a:alpha val="35000"/>
              </a:srgbClr>
            </a:outerShdw>
          </a:effectLst>
        </p:spPr>
        <p:txBody>
          <a:bodyPr lIns="90487" tIns="44448" rIns="90487" bIns="44448" anchor="b"/>
          <a:lstStyle/>
          <a:p>
            <a:pPr algn="r">
              <a:defRPr sz="1800" b="0" i="0" u="none" strike="noStrike" kern="0" cap="none" spc="0" baseline="0">
                <a:solidFill>
                  <a:srgbClr val="000000"/>
                </a:solidFill>
                <a:uFillTx/>
              </a:defRPr>
            </a:pPr>
            <a:r>
              <a:rPr lang="en-US" sz="1200" dirty="0">
                <a:solidFill>
                  <a:srgbClr val="000000"/>
                </a:solidFill>
                <a:latin typeface="Tahoma"/>
                <a:ea typeface="ＭＳ Ｐゴシック"/>
              </a:rPr>
              <a:t>3</a:t>
            </a:r>
          </a:p>
        </p:txBody>
      </p:sp>
      <p:sp>
        <p:nvSpPr>
          <p:cNvPr id="4" name="Rectangle 4"/>
          <p:cNvSpPr/>
          <p:nvPr/>
        </p:nvSpPr>
        <p:spPr>
          <a:xfrm>
            <a:off x="0" y="8686879"/>
            <a:ext cx="3656765" cy="457122"/>
          </a:xfrm>
          <a:prstGeom prst="rect">
            <a:avLst/>
          </a:prstGeom>
          <a:noFill/>
          <a:ln>
            <a:noFill/>
            <a:prstDash val="solid"/>
          </a:ln>
          <a:effectLst>
            <a:outerShdw dist="22997" dir="5400000" algn="tl">
              <a:srgbClr val="000000">
                <a:alpha val="35000"/>
              </a:srgbClr>
            </a:outerShdw>
          </a:effectLst>
        </p:spPr>
        <p:txBody>
          <a:bodyPr wrap="none" lIns="91435" tIns="45713" rIns="91435" bIns="45713" anchor="ctr"/>
          <a:lstStyle/>
          <a:p>
            <a:pPr>
              <a:defRPr sz="1800" b="0" i="0" u="none" strike="noStrike" kern="0" cap="none" spc="0" baseline="0">
                <a:solidFill>
                  <a:srgbClr val="000000"/>
                </a:solidFill>
                <a:uFillTx/>
              </a:defRPr>
            </a:pPr>
            <a:endParaRPr lang="en-US" sz="2400" dirty="0">
              <a:solidFill>
                <a:srgbClr val="000000"/>
              </a:solidFill>
              <a:latin typeface="Tahoma"/>
              <a:ea typeface="ＭＳ Ｐゴシック"/>
            </a:endParaRPr>
          </a:p>
        </p:txBody>
      </p:sp>
      <p:sp>
        <p:nvSpPr>
          <p:cNvPr id="5" name="Rectangle 5"/>
          <p:cNvSpPr/>
          <p:nvPr/>
        </p:nvSpPr>
        <p:spPr>
          <a:xfrm>
            <a:off x="0" y="0"/>
            <a:ext cx="3656765" cy="457122"/>
          </a:xfrm>
          <a:prstGeom prst="rect">
            <a:avLst/>
          </a:prstGeom>
          <a:noFill/>
          <a:ln>
            <a:noFill/>
            <a:prstDash val="solid"/>
          </a:ln>
          <a:effectLst>
            <a:outerShdw dist="22997" dir="5400000" algn="tl">
              <a:srgbClr val="000000">
                <a:alpha val="35000"/>
              </a:srgbClr>
            </a:outerShdw>
          </a:effectLst>
        </p:spPr>
        <p:txBody>
          <a:bodyPr wrap="none" lIns="91435" tIns="45713" rIns="91435" bIns="45713" anchor="ctr"/>
          <a:lstStyle/>
          <a:p>
            <a:pPr>
              <a:defRPr sz="1800" b="0" i="0" u="none" strike="noStrike" kern="0" cap="none" spc="0" baseline="0">
                <a:solidFill>
                  <a:srgbClr val="000000"/>
                </a:solidFill>
                <a:uFillTx/>
              </a:defRPr>
            </a:pPr>
            <a:endParaRPr lang="en-US" sz="2400" dirty="0">
              <a:solidFill>
                <a:srgbClr val="000000"/>
              </a:solidFill>
              <a:latin typeface="Tahoma"/>
              <a:ea typeface="ＭＳ Ｐゴシック"/>
            </a:endParaRPr>
          </a:p>
        </p:txBody>
      </p:sp>
      <p:sp>
        <p:nvSpPr>
          <p:cNvPr id="33798" name="Rectangle 6"/>
          <p:cNvSpPr>
            <a:spLocks noGrp="1" noRot="1" noChangeAspect="1" noTextEdit="1"/>
          </p:cNvSpPr>
          <p:nvPr>
            <p:ph type="sldImg"/>
          </p:nvPr>
        </p:nvSpPr>
        <p:spPr>
          <a:xfrm>
            <a:off x="1152525" y="692150"/>
            <a:ext cx="4552950" cy="3416300"/>
          </a:xfrm>
          <a:ln/>
        </p:spPr>
      </p:sp>
      <p:sp>
        <p:nvSpPr>
          <p:cNvPr id="33799" name="Rectangle 7"/>
          <p:cNvSpPr txBox="1">
            <a:spLocks noGrp="1"/>
          </p:cNvSpPr>
          <p:nvPr>
            <p:ph type="body" sz="quarter" idx="1"/>
          </p:nvPr>
        </p:nvSpPr>
        <p:spPr bwMode="auto">
          <a:noFill/>
        </p:spPr>
        <p:txBody>
          <a:bodyPr numCol="1">
            <a:prstTxWarp prst="textNoShape">
              <a:avLst/>
            </a:prstTxWarp>
          </a:bodyPr>
          <a:lstStyle/>
          <a:p>
            <a:pPr eaLnBrk="1"/>
            <a:endParaRPr smtClean="0">
              <a:latin typeface="Arial" charset="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p:nvPr/>
        </p:nvSpPr>
        <p:spPr>
          <a:xfrm>
            <a:off x="4780720" y="0"/>
            <a:ext cx="3655200" cy="457122"/>
          </a:xfrm>
          <a:prstGeom prst="rect">
            <a:avLst/>
          </a:prstGeom>
          <a:noFill/>
          <a:ln>
            <a:noFill/>
            <a:prstDash val="solid"/>
          </a:ln>
          <a:effectLst>
            <a:outerShdw dist="22997" dir="5400000" algn="tl">
              <a:srgbClr val="000000">
                <a:alpha val="35000"/>
              </a:srgbClr>
            </a:outerShdw>
          </a:effectLst>
        </p:spPr>
        <p:txBody>
          <a:bodyPr wrap="none" lIns="91435" tIns="45713" rIns="91435" bIns="45713" anchor="ctr"/>
          <a:lstStyle/>
          <a:p>
            <a:pPr>
              <a:defRPr sz="1800" b="0" i="0" u="none" strike="noStrike" kern="0" cap="none" spc="0" baseline="0">
                <a:solidFill>
                  <a:srgbClr val="000000"/>
                </a:solidFill>
                <a:uFillTx/>
              </a:defRPr>
            </a:pPr>
            <a:endParaRPr lang="en-US" sz="2400" dirty="0">
              <a:solidFill>
                <a:srgbClr val="000000"/>
              </a:solidFill>
              <a:latin typeface="Tahoma"/>
              <a:ea typeface="ＭＳ Ｐゴシック"/>
            </a:endParaRPr>
          </a:p>
        </p:txBody>
      </p:sp>
      <p:sp>
        <p:nvSpPr>
          <p:cNvPr id="3" name="Rectangle 3"/>
          <p:cNvSpPr/>
          <p:nvPr/>
        </p:nvSpPr>
        <p:spPr>
          <a:xfrm>
            <a:off x="4780720" y="8686879"/>
            <a:ext cx="3655200" cy="457122"/>
          </a:xfrm>
          <a:prstGeom prst="rect">
            <a:avLst/>
          </a:prstGeom>
          <a:noFill/>
          <a:ln>
            <a:noFill/>
            <a:prstDash val="solid"/>
          </a:ln>
          <a:effectLst>
            <a:outerShdw dist="22997" dir="5400000" algn="tl">
              <a:srgbClr val="000000">
                <a:alpha val="35000"/>
              </a:srgbClr>
            </a:outerShdw>
          </a:effectLst>
        </p:spPr>
        <p:txBody>
          <a:bodyPr lIns="90487" tIns="44448" rIns="90487" bIns="44448" anchor="b"/>
          <a:lstStyle/>
          <a:p>
            <a:pPr algn="r">
              <a:defRPr sz="1800" b="0" i="0" u="none" strike="noStrike" kern="0" cap="none" spc="0" baseline="0">
                <a:solidFill>
                  <a:srgbClr val="000000"/>
                </a:solidFill>
                <a:uFillTx/>
              </a:defRPr>
            </a:pPr>
            <a:r>
              <a:rPr lang="en-US" sz="1200" dirty="0">
                <a:solidFill>
                  <a:srgbClr val="000000"/>
                </a:solidFill>
                <a:latin typeface="Tahoma"/>
                <a:ea typeface="ＭＳ Ｐゴシック"/>
              </a:rPr>
              <a:t>6</a:t>
            </a:r>
          </a:p>
        </p:txBody>
      </p:sp>
      <p:sp>
        <p:nvSpPr>
          <p:cNvPr id="4" name="Rectangle 4"/>
          <p:cNvSpPr/>
          <p:nvPr/>
        </p:nvSpPr>
        <p:spPr>
          <a:xfrm>
            <a:off x="0" y="8686879"/>
            <a:ext cx="3656765" cy="457122"/>
          </a:xfrm>
          <a:prstGeom prst="rect">
            <a:avLst/>
          </a:prstGeom>
          <a:noFill/>
          <a:ln>
            <a:noFill/>
            <a:prstDash val="solid"/>
          </a:ln>
          <a:effectLst>
            <a:outerShdw dist="22997" dir="5400000" algn="tl">
              <a:srgbClr val="000000">
                <a:alpha val="35000"/>
              </a:srgbClr>
            </a:outerShdw>
          </a:effectLst>
        </p:spPr>
        <p:txBody>
          <a:bodyPr wrap="none" lIns="91435" tIns="45713" rIns="91435" bIns="45713" anchor="ctr"/>
          <a:lstStyle/>
          <a:p>
            <a:pPr>
              <a:defRPr sz="1800" b="0" i="0" u="none" strike="noStrike" kern="0" cap="none" spc="0" baseline="0">
                <a:solidFill>
                  <a:srgbClr val="000000"/>
                </a:solidFill>
                <a:uFillTx/>
              </a:defRPr>
            </a:pPr>
            <a:endParaRPr lang="en-US" sz="2400" dirty="0">
              <a:solidFill>
                <a:srgbClr val="000000"/>
              </a:solidFill>
              <a:latin typeface="Tahoma"/>
              <a:ea typeface="ＭＳ Ｐゴシック"/>
            </a:endParaRPr>
          </a:p>
        </p:txBody>
      </p:sp>
      <p:sp>
        <p:nvSpPr>
          <p:cNvPr id="5" name="Rectangle 5"/>
          <p:cNvSpPr/>
          <p:nvPr/>
        </p:nvSpPr>
        <p:spPr>
          <a:xfrm>
            <a:off x="0" y="0"/>
            <a:ext cx="3656765" cy="457122"/>
          </a:xfrm>
          <a:prstGeom prst="rect">
            <a:avLst/>
          </a:prstGeom>
          <a:noFill/>
          <a:ln>
            <a:noFill/>
            <a:prstDash val="solid"/>
          </a:ln>
          <a:effectLst>
            <a:outerShdw dist="22997" dir="5400000" algn="tl">
              <a:srgbClr val="000000">
                <a:alpha val="35000"/>
              </a:srgbClr>
            </a:outerShdw>
          </a:effectLst>
        </p:spPr>
        <p:txBody>
          <a:bodyPr wrap="none" lIns="91435" tIns="45713" rIns="91435" bIns="45713" anchor="ctr"/>
          <a:lstStyle/>
          <a:p>
            <a:pPr>
              <a:defRPr sz="1800" b="0" i="0" u="none" strike="noStrike" kern="0" cap="none" spc="0" baseline="0">
                <a:solidFill>
                  <a:srgbClr val="000000"/>
                </a:solidFill>
                <a:uFillTx/>
              </a:defRPr>
            </a:pPr>
            <a:endParaRPr lang="en-US" sz="2400" dirty="0">
              <a:solidFill>
                <a:srgbClr val="000000"/>
              </a:solidFill>
              <a:latin typeface="Tahoma"/>
              <a:ea typeface="ＭＳ Ｐゴシック"/>
            </a:endParaRPr>
          </a:p>
        </p:txBody>
      </p:sp>
      <p:sp>
        <p:nvSpPr>
          <p:cNvPr id="36870" name="Rectangle 6"/>
          <p:cNvSpPr>
            <a:spLocks noGrp="1" noRot="1" noChangeAspect="1" noTextEdit="1"/>
          </p:cNvSpPr>
          <p:nvPr>
            <p:ph type="sldImg"/>
          </p:nvPr>
        </p:nvSpPr>
        <p:spPr>
          <a:xfrm>
            <a:off x="1152525" y="692150"/>
            <a:ext cx="4552950" cy="3416300"/>
          </a:xfrm>
          <a:ln/>
        </p:spPr>
      </p:sp>
      <p:sp>
        <p:nvSpPr>
          <p:cNvPr id="36871" name="Rectangle 7"/>
          <p:cNvSpPr txBox="1">
            <a:spLocks noGrp="1"/>
          </p:cNvSpPr>
          <p:nvPr>
            <p:ph type="body" sz="quarter" idx="1"/>
          </p:nvPr>
        </p:nvSpPr>
        <p:spPr bwMode="auto">
          <a:noFill/>
        </p:spPr>
        <p:txBody>
          <a:bodyPr numCol="1">
            <a:prstTxWarp prst="textNoShape">
              <a:avLst/>
            </a:prstTxWarp>
          </a:bodyPr>
          <a:lstStyle/>
          <a:p>
            <a:pPr eaLnBrk="1"/>
            <a:endParaRPr smtClean="0">
              <a:latin typeface="Arial" charset="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p:nvPr/>
        </p:nvSpPr>
        <p:spPr>
          <a:xfrm>
            <a:off x="4780720" y="0"/>
            <a:ext cx="3655200" cy="457122"/>
          </a:xfrm>
          <a:prstGeom prst="rect">
            <a:avLst/>
          </a:prstGeom>
          <a:noFill/>
          <a:ln>
            <a:noFill/>
            <a:prstDash val="solid"/>
          </a:ln>
          <a:effectLst>
            <a:outerShdw dist="22997" dir="5400000" algn="tl">
              <a:srgbClr val="000000">
                <a:alpha val="35000"/>
              </a:srgbClr>
            </a:outerShdw>
          </a:effectLst>
        </p:spPr>
        <p:txBody>
          <a:bodyPr wrap="none" lIns="91435" tIns="45713" rIns="91435" bIns="45713" anchor="ctr"/>
          <a:lstStyle/>
          <a:p>
            <a:pPr>
              <a:defRPr sz="1800" b="0" i="0" u="none" strike="noStrike" kern="0" cap="none" spc="0" baseline="0">
                <a:solidFill>
                  <a:srgbClr val="000000"/>
                </a:solidFill>
                <a:uFillTx/>
              </a:defRPr>
            </a:pPr>
            <a:endParaRPr lang="en-US" sz="2400" dirty="0">
              <a:solidFill>
                <a:srgbClr val="000000"/>
              </a:solidFill>
              <a:latin typeface="Tahoma"/>
              <a:ea typeface="ＭＳ Ｐゴシック"/>
            </a:endParaRPr>
          </a:p>
        </p:txBody>
      </p:sp>
      <p:sp>
        <p:nvSpPr>
          <p:cNvPr id="3" name="Rectangle 3"/>
          <p:cNvSpPr/>
          <p:nvPr/>
        </p:nvSpPr>
        <p:spPr>
          <a:xfrm>
            <a:off x="4780720" y="8686879"/>
            <a:ext cx="3655200" cy="457122"/>
          </a:xfrm>
          <a:prstGeom prst="rect">
            <a:avLst/>
          </a:prstGeom>
          <a:noFill/>
          <a:ln>
            <a:noFill/>
            <a:prstDash val="solid"/>
          </a:ln>
          <a:effectLst>
            <a:outerShdw dist="22997" dir="5400000" algn="tl">
              <a:srgbClr val="000000">
                <a:alpha val="35000"/>
              </a:srgbClr>
            </a:outerShdw>
          </a:effectLst>
        </p:spPr>
        <p:txBody>
          <a:bodyPr lIns="90487" tIns="44448" rIns="90487" bIns="44448" anchor="b"/>
          <a:lstStyle/>
          <a:p>
            <a:pPr algn="r">
              <a:defRPr sz="1800" b="0" i="0" u="none" strike="noStrike" kern="0" cap="none" spc="0" baseline="0">
                <a:solidFill>
                  <a:srgbClr val="000000"/>
                </a:solidFill>
                <a:uFillTx/>
              </a:defRPr>
            </a:pPr>
            <a:r>
              <a:rPr lang="en-US" sz="1200" dirty="0">
                <a:solidFill>
                  <a:srgbClr val="000000"/>
                </a:solidFill>
                <a:latin typeface="Tahoma"/>
                <a:ea typeface="ＭＳ Ｐゴシック"/>
              </a:rPr>
              <a:t>7</a:t>
            </a:r>
          </a:p>
        </p:txBody>
      </p:sp>
      <p:sp>
        <p:nvSpPr>
          <p:cNvPr id="4" name="Rectangle 4"/>
          <p:cNvSpPr/>
          <p:nvPr/>
        </p:nvSpPr>
        <p:spPr>
          <a:xfrm>
            <a:off x="0" y="8686879"/>
            <a:ext cx="3656765" cy="457122"/>
          </a:xfrm>
          <a:prstGeom prst="rect">
            <a:avLst/>
          </a:prstGeom>
          <a:noFill/>
          <a:ln>
            <a:noFill/>
            <a:prstDash val="solid"/>
          </a:ln>
          <a:effectLst>
            <a:outerShdw dist="22997" dir="5400000" algn="tl">
              <a:srgbClr val="000000">
                <a:alpha val="35000"/>
              </a:srgbClr>
            </a:outerShdw>
          </a:effectLst>
        </p:spPr>
        <p:txBody>
          <a:bodyPr wrap="none" lIns="91435" tIns="45713" rIns="91435" bIns="45713" anchor="ctr"/>
          <a:lstStyle/>
          <a:p>
            <a:pPr>
              <a:defRPr sz="1800" b="0" i="0" u="none" strike="noStrike" kern="0" cap="none" spc="0" baseline="0">
                <a:solidFill>
                  <a:srgbClr val="000000"/>
                </a:solidFill>
                <a:uFillTx/>
              </a:defRPr>
            </a:pPr>
            <a:endParaRPr lang="en-US" sz="2400" dirty="0">
              <a:solidFill>
                <a:srgbClr val="000000"/>
              </a:solidFill>
              <a:latin typeface="Tahoma"/>
              <a:ea typeface="ＭＳ Ｐゴシック"/>
            </a:endParaRPr>
          </a:p>
        </p:txBody>
      </p:sp>
      <p:sp>
        <p:nvSpPr>
          <p:cNvPr id="5" name="Rectangle 5"/>
          <p:cNvSpPr/>
          <p:nvPr/>
        </p:nvSpPr>
        <p:spPr>
          <a:xfrm>
            <a:off x="0" y="0"/>
            <a:ext cx="3656765" cy="457122"/>
          </a:xfrm>
          <a:prstGeom prst="rect">
            <a:avLst/>
          </a:prstGeom>
          <a:noFill/>
          <a:ln>
            <a:noFill/>
            <a:prstDash val="solid"/>
          </a:ln>
          <a:effectLst>
            <a:outerShdw dist="22997" dir="5400000" algn="tl">
              <a:srgbClr val="000000">
                <a:alpha val="35000"/>
              </a:srgbClr>
            </a:outerShdw>
          </a:effectLst>
        </p:spPr>
        <p:txBody>
          <a:bodyPr wrap="none" lIns="91435" tIns="45713" rIns="91435" bIns="45713" anchor="ctr"/>
          <a:lstStyle/>
          <a:p>
            <a:pPr>
              <a:defRPr sz="1800" b="0" i="0" u="none" strike="noStrike" kern="0" cap="none" spc="0" baseline="0">
                <a:solidFill>
                  <a:srgbClr val="000000"/>
                </a:solidFill>
                <a:uFillTx/>
              </a:defRPr>
            </a:pPr>
            <a:endParaRPr lang="en-US" sz="2400" dirty="0">
              <a:solidFill>
                <a:srgbClr val="000000"/>
              </a:solidFill>
              <a:latin typeface="Tahoma"/>
              <a:ea typeface="ＭＳ Ｐゴシック"/>
            </a:endParaRPr>
          </a:p>
        </p:txBody>
      </p:sp>
      <p:sp>
        <p:nvSpPr>
          <p:cNvPr id="37894" name="Rectangle 6"/>
          <p:cNvSpPr>
            <a:spLocks noGrp="1" noRot="1" noChangeAspect="1" noTextEdit="1"/>
          </p:cNvSpPr>
          <p:nvPr>
            <p:ph type="sldImg"/>
          </p:nvPr>
        </p:nvSpPr>
        <p:spPr>
          <a:xfrm>
            <a:off x="1152525" y="692150"/>
            <a:ext cx="4552950" cy="3416300"/>
          </a:xfrm>
          <a:ln/>
        </p:spPr>
      </p:sp>
      <p:sp>
        <p:nvSpPr>
          <p:cNvPr id="37895" name="Rectangle 7"/>
          <p:cNvSpPr txBox="1">
            <a:spLocks noGrp="1"/>
          </p:cNvSpPr>
          <p:nvPr>
            <p:ph type="body" sz="quarter" idx="1"/>
          </p:nvPr>
        </p:nvSpPr>
        <p:spPr bwMode="auto">
          <a:noFill/>
        </p:spPr>
        <p:txBody>
          <a:bodyPr numCol="1">
            <a:prstTxWarp prst="textNoShape">
              <a:avLst/>
            </a:prstTxWarp>
          </a:bodyPr>
          <a:lstStyle/>
          <a:p>
            <a:pPr eaLnBrk="1"/>
            <a:endParaRPr smtClean="0">
              <a:latin typeface="Arial" charset="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p:nvPr/>
        </p:nvSpPr>
        <p:spPr>
          <a:xfrm>
            <a:off x="4780720" y="0"/>
            <a:ext cx="3655200" cy="457122"/>
          </a:xfrm>
          <a:prstGeom prst="rect">
            <a:avLst/>
          </a:prstGeom>
          <a:noFill/>
          <a:ln>
            <a:noFill/>
            <a:prstDash val="solid"/>
          </a:ln>
          <a:effectLst>
            <a:outerShdw dist="22997" dir="5400000" algn="tl">
              <a:srgbClr val="000000">
                <a:alpha val="35000"/>
              </a:srgbClr>
            </a:outerShdw>
          </a:effectLst>
        </p:spPr>
        <p:txBody>
          <a:bodyPr wrap="none" lIns="91435" tIns="45713" rIns="91435" bIns="45713" anchor="ctr"/>
          <a:lstStyle/>
          <a:p>
            <a:pPr>
              <a:defRPr sz="1800" b="0" i="0" u="none" strike="noStrike" kern="0" cap="none" spc="0" baseline="0">
                <a:solidFill>
                  <a:srgbClr val="000000"/>
                </a:solidFill>
                <a:uFillTx/>
              </a:defRPr>
            </a:pPr>
            <a:endParaRPr lang="en-US" sz="2400" dirty="0">
              <a:solidFill>
                <a:srgbClr val="000000"/>
              </a:solidFill>
              <a:latin typeface="Tahoma"/>
              <a:ea typeface="ＭＳ Ｐゴシック"/>
            </a:endParaRPr>
          </a:p>
        </p:txBody>
      </p:sp>
      <p:sp>
        <p:nvSpPr>
          <p:cNvPr id="3" name="Rectangle 3"/>
          <p:cNvSpPr/>
          <p:nvPr/>
        </p:nvSpPr>
        <p:spPr>
          <a:xfrm>
            <a:off x="4780720" y="8686879"/>
            <a:ext cx="3655200" cy="457122"/>
          </a:xfrm>
          <a:prstGeom prst="rect">
            <a:avLst/>
          </a:prstGeom>
          <a:noFill/>
          <a:ln>
            <a:noFill/>
            <a:prstDash val="solid"/>
          </a:ln>
          <a:effectLst>
            <a:outerShdw dist="22997" dir="5400000" algn="tl">
              <a:srgbClr val="000000">
                <a:alpha val="35000"/>
              </a:srgbClr>
            </a:outerShdw>
          </a:effectLst>
        </p:spPr>
        <p:txBody>
          <a:bodyPr lIns="90487" tIns="44448" rIns="90487" bIns="44448" anchor="b"/>
          <a:lstStyle/>
          <a:p>
            <a:pPr algn="r">
              <a:defRPr sz="1800" b="0" i="0" u="none" strike="noStrike" kern="0" cap="none" spc="0" baseline="0">
                <a:solidFill>
                  <a:srgbClr val="000000"/>
                </a:solidFill>
                <a:uFillTx/>
              </a:defRPr>
            </a:pPr>
            <a:r>
              <a:rPr lang="en-US" sz="1200" dirty="0">
                <a:solidFill>
                  <a:srgbClr val="000000"/>
                </a:solidFill>
                <a:latin typeface="Tahoma"/>
                <a:ea typeface="ＭＳ Ｐゴシック"/>
              </a:rPr>
              <a:t>9</a:t>
            </a:r>
          </a:p>
        </p:txBody>
      </p:sp>
      <p:sp>
        <p:nvSpPr>
          <p:cNvPr id="4" name="Rectangle 4"/>
          <p:cNvSpPr/>
          <p:nvPr/>
        </p:nvSpPr>
        <p:spPr>
          <a:xfrm>
            <a:off x="0" y="8686879"/>
            <a:ext cx="3656765" cy="457122"/>
          </a:xfrm>
          <a:prstGeom prst="rect">
            <a:avLst/>
          </a:prstGeom>
          <a:noFill/>
          <a:ln>
            <a:noFill/>
            <a:prstDash val="solid"/>
          </a:ln>
          <a:effectLst>
            <a:outerShdw dist="22997" dir="5400000" algn="tl">
              <a:srgbClr val="000000">
                <a:alpha val="35000"/>
              </a:srgbClr>
            </a:outerShdw>
          </a:effectLst>
        </p:spPr>
        <p:txBody>
          <a:bodyPr wrap="none" lIns="91435" tIns="45713" rIns="91435" bIns="45713" anchor="ctr"/>
          <a:lstStyle/>
          <a:p>
            <a:pPr>
              <a:defRPr sz="1800" b="0" i="0" u="none" strike="noStrike" kern="0" cap="none" spc="0" baseline="0">
                <a:solidFill>
                  <a:srgbClr val="000000"/>
                </a:solidFill>
                <a:uFillTx/>
              </a:defRPr>
            </a:pPr>
            <a:endParaRPr lang="en-US" sz="2400" dirty="0">
              <a:solidFill>
                <a:srgbClr val="000000"/>
              </a:solidFill>
              <a:latin typeface="Tahoma"/>
              <a:ea typeface="ＭＳ Ｐゴシック"/>
            </a:endParaRPr>
          </a:p>
        </p:txBody>
      </p:sp>
      <p:sp>
        <p:nvSpPr>
          <p:cNvPr id="5" name="Rectangle 5"/>
          <p:cNvSpPr/>
          <p:nvPr/>
        </p:nvSpPr>
        <p:spPr>
          <a:xfrm>
            <a:off x="0" y="0"/>
            <a:ext cx="3656765" cy="457122"/>
          </a:xfrm>
          <a:prstGeom prst="rect">
            <a:avLst/>
          </a:prstGeom>
          <a:noFill/>
          <a:ln>
            <a:noFill/>
            <a:prstDash val="solid"/>
          </a:ln>
          <a:effectLst>
            <a:outerShdw dist="22997" dir="5400000" algn="tl">
              <a:srgbClr val="000000">
                <a:alpha val="35000"/>
              </a:srgbClr>
            </a:outerShdw>
          </a:effectLst>
        </p:spPr>
        <p:txBody>
          <a:bodyPr wrap="none" lIns="91435" tIns="45713" rIns="91435" bIns="45713" anchor="ctr"/>
          <a:lstStyle/>
          <a:p>
            <a:pPr>
              <a:defRPr sz="1800" b="0" i="0" u="none" strike="noStrike" kern="0" cap="none" spc="0" baseline="0">
                <a:solidFill>
                  <a:srgbClr val="000000"/>
                </a:solidFill>
                <a:uFillTx/>
              </a:defRPr>
            </a:pPr>
            <a:endParaRPr lang="en-US" sz="2400" dirty="0">
              <a:solidFill>
                <a:srgbClr val="000000"/>
              </a:solidFill>
              <a:latin typeface="Tahoma"/>
              <a:ea typeface="ＭＳ Ｐゴシック"/>
            </a:endParaRPr>
          </a:p>
        </p:txBody>
      </p:sp>
      <p:sp>
        <p:nvSpPr>
          <p:cNvPr id="39942" name="Rectangle 6"/>
          <p:cNvSpPr>
            <a:spLocks noGrp="1" noRot="1" noChangeAspect="1" noTextEdit="1"/>
          </p:cNvSpPr>
          <p:nvPr>
            <p:ph type="sldImg"/>
          </p:nvPr>
        </p:nvSpPr>
        <p:spPr>
          <a:xfrm>
            <a:off x="1159959" y="692752"/>
            <a:ext cx="4538082" cy="3415058"/>
          </a:xfrm>
          <a:ln/>
        </p:spPr>
      </p:sp>
      <p:sp>
        <p:nvSpPr>
          <p:cNvPr id="39943" name="Rectangle 7"/>
          <p:cNvSpPr txBox="1">
            <a:spLocks noGrp="1"/>
          </p:cNvSpPr>
          <p:nvPr>
            <p:ph type="body" sz="quarter" idx="1"/>
          </p:nvPr>
        </p:nvSpPr>
        <p:spPr bwMode="auto">
          <a:noFill/>
        </p:spPr>
        <p:txBody>
          <a:bodyPr numCol="1">
            <a:prstTxWarp prst="textNoShape">
              <a:avLst/>
            </a:prstTxWarp>
          </a:bodyPr>
          <a:lstStyle/>
          <a:p>
            <a:pPr eaLnBrk="1"/>
            <a:endParaRPr smtClean="0">
              <a:latin typeface="Arial" charset="0"/>
              <a:ea typeface="ＭＳ Ｐゴシック"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p:nvPr/>
        </p:nvSpPr>
        <p:spPr>
          <a:xfrm>
            <a:off x="4780720" y="0"/>
            <a:ext cx="3655200" cy="457122"/>
          </a:xfrm>
          <a:prstGeom prst="rect">
            <a:avLst/>
          </a:prstGeom>
          <a:noFill/>
          <a:ln>
            <a:noFill/>
            <a:prstDash val="solid"/>
          </a:ln>
          <a:effectLst>
            <a:outerShdw dist="22997" dir="5400000" algn="tl">
              <a:srgbClr val="000000">
                <a:alpha val="35000"/>
              </a:srgbClr>
            </a:outerShdw>
          </a:effectLst>
        </p:spPr>
        <p:txBody>
          <a:bodyPr wrap="none" lIns="91435" tIns="45713" rIns="91435" bIns="45713" anchor="ctr"/>
          <a:lstStyle/>
          <a:p>
            <a:pPr>
              <a:defRPr sz="1800" b="0" i="0" u="none" strike="noStrike" kern="0" cap="none" spc="0" baseline="0">
                <a:solidFill>
                  <a:srgbClr val="000000"/>
                </a:solidFill>
                <a:uFillTx/>
              </a:defRPr>
            </a:pPr>
            <a:endParaRPr lang="en-US" sz="2400" dirty="0">
              <a:solidFill>
                <a:srgbClr val="000000"/>
              </a:solidFill>
              <a:latin typeface="Tahoma"/>
              <a:ea typeface="ＭＳ Ｐゴシック"/>
            </a:endParaRPr>
          </a:p>
        </p:txBody>
      </p:sp>
      <p:sp>
        <p:nvSpPr>
          <p:cNvPr id="3" name="Rectangle 3"/>
          <p:cNvSpPr/>
          <p:nvPr/>
        </p:nvSpPr>
        <p:spPr>
          <a:xfrm>
            <a:off x="4780720" y="8686879"/>
            <a:ext cx="3655200" cy="457122"/>
          </a:xfrm>
          <a:prstGeom prst="rect">
            <a:avLst/>
          </a:prstGeom>
          <a:noFill/>
          <a:ln>
            <a:noFill/>
            <a:prstDash val="solid"/>
          </a:ln>
          <a:effectLst>
            <a:outerShdw dist="22997" dir="5400000" algn="tl">
              <a:srgbClr val="000000">
                <a:alpha val="35000"/>
              </a:srgbClr>
            </a:outerShdw>
          </a:effectLst>
        </p:spPr>
        <p:txBody>
          <a:bodyPr lIns="90487" tIns="44448" rIns="90487" bIns="44448" anchor="b"/>
          <a:lstStyle/>
          <a:p>
            <a:pPr algn="r">
              <a:defRPr sz="1800" b="0" i="0" u="none" strike="noStrike" kern="0" cap="none" spc="0" baseline="0">
                <a:solidFill>
                  <a:srgbClr val="000000"/>
                </a:solidFill>
                <a:uFillTx/>
              </a:defRPr>
            </a:pPr>
            <a:r>
              <a:rPr lang="en-US" sz="1200" dirty="0">
                <a:solidFill>
                  <a:srgbClr val="000000"/>
                </a:solidFill>
                <a:latin typeface="Tahoma"/>
                <a:ea typeface="ＭＳ Ｐゴシック"/>
              </a:rPr>
              <a:t>10</a:t>
            </a:r>
          </a:p>
        </p:txBody>
      </p:sp>
      <p:sp>
        <p:nvSpPr>
          <p:cNvPr id="4" name="Rectangle 4"/>
          <p:cNvSpPr/>
          <p:nvPr/>
        </p:nvSpPr>
        <p:spPr>
          <a:xfrm>
            <a:off x="0" y="8686879"/>
            <a:ext cx="3656765" cy="457122"/>
          </a:xfrm>
          <a:prstGeom prst="rect">
            <a:avLst/>
          </a:prstGeom>
          <a:noFill/>
          <a:ln>
            <a:noFill/>
            <a:prstDash val="solid"/>
          </a:ln>
          <a:effectLst>
            <a:outerShdw dist="22997" dir="5400000" algn="tl">
              <a:srgbClr val="000000">
                <a:alpha val="35000"/>
              </a:srgbClr>
            </a:outerShdw>
          </a:effectLst>
        </p:spPr>
        <p:txBody>
          <a:bodyPr wrap="none" lIns="91435" tIns="45713" rIns="91435" bIns="45713" anchor="ctr"/>
          <a:lstStyle/>
          <a:p>
            <a:pPr>
              <a:defRPr sz="1800" b="0" i="0" u="none" strike="noStrike" kern="0" cap="none" spc="0" baseline="0">
                <a:solidFill>
                  <a:srgbClr val="000000"/>
                </a:solidFill>
                <a:uFillTx/>
              </a:defRPr>
            </a:pPr>
            <a:endParaRPr lang="en-US" sz="2400" dirty="0">
              <a:solidFill>
                <a:srgbClr val="000000"/>
              </a:solidFill>
              <a:latin typeface="Tahoma"/>
              <a:ea typeface="ＭＳ Ｐゴシック"/>
            </a:endParaRPr>
          </a:p>
        </p:txBody>
      </p:sp>
      <p:sp>
        <p:nvSpPr>
          <p:cNvPr id="5" name="Rectangle 5"/>
          <p:cNvSpPr/>
          <p:nvPr/>
        </p:nvSpPr>
        <p:spPr>
          <a:xfrm>
            <a:off x="0" y="0"/>
            <a:ext cx="3656765" cy="457122"/>
          </a:xfrm>
          <a:prstGeom prst="rect">
            <a:avLst/>
          </a:prstGeom>
          <a:noFill/>
          <a:ln>
            <a:noFill/>
            <a:prstDash val="solid"/>
          </a:ln>
          <a:effectLst>
            <a:outerShdw dist="22997" dir="5400000" algn="tl">
              <a:srgbClr val="000000">
                <a:alpha val="35000"/>
              </a:srgbClr>
            </a:outerShdw>
          </a:effectLst>
        </p:spPr>
        <p:txBody>
          <a:bodyPr wrap="none" lIns="91435" tIns="45713" rIns="91435" bIns="45713" anchor="ctr"/>
          <a:lstStyle/>
          <a:p>
            <a:pPr>
              <a:defRPr sz="1800" b="0" i="0" u="none" strike="noStrike" kern="0" cap="none" spc="0" baseline="0">
                <a:solidFill>
                  <a:srgbClr val="000000"/>
                </a:solidFill>
                <a:uFillTx/>
              </a:defRPr>
            </a:pPr>
            <a:endParaRPr lang="en-US" sz="2400" dirty="0">
              <a:solidFill>
                <a:srgbClr val="000000"/>
              </a:solidFill>
              <a:latin typeface="Tahoma"/>
              <a:ea typeface="ＭＳ Ｐゴシック"/>
            </a:endParaRPr>
          </a:p>
        </p:txBody>
      </p:sp>
      <p:sp>
        <p:nvSpPr>
          <p:cNvPr id="40966" name="Rectangle 6"/>
          <p:cNvSpPr>
            <a:spLocks noGrp="1" noRot="1" noChangeAspect="1" noTextEdit="1"/>
          </p:cNvSpPr>
          <p:nvPr>
            <p:ph type="sldImg"/>
          </p:nvPr>
        </p:nvSpPr>
        <p:spPr>
          <a:xfrm>
            <a:off x="1152525" y="692150"/>
            <a:ext cx="4552950" cy="3416300"/>
          </a:xfrm>
          <a:ln/>
        </p:spPr>
      </p:sp>
      <p:sp>
        <p:nvSpPr>
          <p:cNvPr id="40967" name="Rectangle 7"/>
          <p:cNvSpPr txBox="1">
            <a:spLocks noGrp="1"/>
          </p:cNvSpPr>
          <p:nvPr>
            <p:ph type="body" sz="quarter" idx="1"/>
          </p:nvPr>
        </p:nvSpPr>
        <p:spPr bwMode="auto">
          <a:noFill/>
        </p:spPr>
        <p:txBody>
          <a:bodyPr numCol="1">
            <a:prstTxWarp prst="textNoShape">
              <a:avLst/>
            </a:prstTxWarp>
          </a:bodyPr>
          <a:lstStyle/>
          <a:p>
            <a:pPr eaLnBrk="1"/>
            <a:endParaRPr smtClean="0">
              <a:latin typeface="Arial" charset="0"/>
              <a:ea typeface="ＭＳ Ｐゴシック"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p:nvPr/>
        </p:nvSpPr>
        <p:spPr>
          <a:xfrm>
            <a:off x="4780720" y="0"/>
            <a:ext cx="3655200" cy="457122"/>
          </a:xfrm>
          <a:prstGeom prst="rect">
            <a:avLst/>
          </a:prstGeom>
          <a:noFill/>
          <a:ln>
            <a:noFill/>
            <a:prstDash val="solid"/>
          </a:ln>
          <a:effectLst>
            <a:outerShdw dist="22997" dir="5400000" algn="tl">
              <a:srgbClr val="000000">
                <a:alpha val="35000"/>
              </a:srgbClr>
            </a:outerShdw>
          </a:effectLst>
        </p:spPr>
        <p:txBody>
          <a:bodyPr wrap="none" lIns="91435" tIns="45713" rIns="91435" bIns="45713" anchor="ctr"/>
          <a:lstStyle/>
          <a:p>
            <a:pPr>
              <a:defRPr sz="1800" b="0" i="0" u="none" strike="noStrike" kern="0" cap="none" spc="0" baseline="0">
                <a:solidFill>
                  <a:srgbClr val="000000"/>
                </a:solidFill>
                <a:uFillTx/>
              </a:defRPr>
            </a:pPr>
            <a:endParaRPr lang="en-US" sz="2400" dirty="0">
              <a:solidFill>
                <a:srgbClr val="000000"/>
              </a:solidFill>
              <a:latin typeface="Tahoma"/>
              <a:ea typeface="ＭＳ Ｐゴシック"/>
            </a:endParaRPr>
          </a:p>
        </p:txBody>
      </p:sp>
      <p:sp>
        <p:nvSpPr>
          <p:cNvPr id="3" name="Rectangle 3"/>
          <p:cNvSpPr/>
          <p:nvPr/>
        </p:nvSpPr>
        <p:spPr>
          <a:xfrm>
            <a:off x="4780720" y="8686879"/>
            <a:ext cx="3655200" cy="457122"/>
          </a:xfrm>
          <a:prstGeom prst="rect">
            <a:avLst/>
          </a:prstGeom>
          <a:noFill/>
          <a:ln>
            <a:noFill/>
            <a:prstDash val="solid"/>
          </a:ln>
          <a:effectLst>
            <a:outerShdw dist="22997" dir="5400000" algn="tl">
              <a:srgbClr val="000000">
                <a:alpha val="35000"/>
              </a:srgbClr>
            </a:outerShdw>
          </a:effectLst>
        </p:spPr>
        <p:txBody>
          <a:bodyPr lIns="90487" tIns="44448" rIns="90487" bIns="44448" anchor="b"/>
          <a:lstStyle/>
          <a:p>
            <a:pPr algn="r">
              <a:defRPr sz="1800" b="0" i="0" u="none" strike="noStrike" kern="0" cap="none" spc="0" baseline="0">
                <a:solidFill>
                  <a:srgbClr val="000000"/>
                </a:solidFill>
                <a:uFillTx/>
              </a:defRPr>
            </a:pPr>
            <a:r>
              <a:rPr lang="en-US" sz="1200" dirty="0">
                <a:solidFill>
                  <a:srgbClr val="000000"/>
                </a:solidFill>
                <a:latin typeface="Tahoma"/>
                <a:ea typeface="ＭＳ Ｐゴシック"/>
              </a:rPr>
              <a:t>11</a:t>
            </a:r>
          </a:p>
        </p:txBody>
      </p:sp>
      <p:sp>
        <p:nvSpPr>
          <p:cNvPr id="4" name="Rectangle 4"/>
          <p:cNvSpPr/>
          <p:nvPr/>
        </p:nvSpPr>
        <p:spPr>
          <a:xfrm>
            <a:off x="0" y="8686879"/>
            <a:ext cx="3656765" cy="457122"/>
          </a:xfrm>
          <a:prstGeom prst="rect">
            <a:avLst/>
          </a:prstGeom>
          <a:noFill/>
          <a:ln>
            <a:noFill/>
            <a:prstDash val="solid"/>
          </a:ln>
          <a:effectLst>
            <a:outerShdw dist="22997" dir="5400000" algn="tl">
              <a:srgbClr val="000000">
                <a:alpha val="35000"/>
              </a:srgbClr>
            </a:outerShdw>
          </a:effectLst>
        </p:spPr>
        <p:txBody>
          <a:bodyPr wrap="none" lIns="91435" tIns="45713" rIns="91435" bIns="45713" anchor="ctr"/>
          <a:lstStyle/>
          <a:p>
            <a:pPr>
              <a:defRPr sz="1800" b="0" i="0" u="none" strike="noStrike" kern="0" cap="none" spc="0" baseline="0">
                <a:solidFill>
                  <a:srgbClr val="000000"/>
                </a:solidFill>
                <a:uFillTx/>
              </a:defRPr>
            </a:pPr>
            <a:endParaRPr lang="en-US" sz="2400" dirty="0">
              <a:solidFill>
                <a:srgbClr val="000000"/>
              </a:solidFill>
              <a:latin typeface="Tahoma"/>
              <a:ea typeface="ＭＳ Ｐゴシック"/>
            </a:endParaRPr>
          </a:p>
        </p:txBody>
      </p:sp>
      <p:sp>
        <p:nvSpPr>
          <p:cNvPr id="5" name="Rectangle 5"/>
          <p:cNvSpPr/>
          <p:nvPr/>
        </p:nvSpPr>
        <p:spPr>
          <a:xfrm>
            <a:off x="0" y="0"/>
            <a:ext cx="3656765" cy="457122"/>
          </a:xfrm>
          <a:prstGeom prst="rect">
            <a:avLst/>
          </a:prstGeom>
          <a:noFill/>
          <a:ln>
            <a:noFill/>
            <a:prstDash val="solid"/>
          </a:ln>
          <a:effectLst>
            <a:outerShdw dist="22997" dir="5400000" algn="tl">
              <a:srgbClr val="000000">
                <a:alpha val="35000"/>
              </a:srgbClr>
            </a:outerShdw>
          </a:effectLst>
        </p:spPr>
        <p:txBody>
          <a:bodyPr wrap="none" lIns="91435" tIns="45713" rIns="91435" bIns="45713" anchor="ctr"/>
          <a:lstStyle/>
          <a:p>
            <a:pPr>
              <a:defRPr sz="1800" b="0" i="0" u="none" strike="noStrike" kern="0" cap="none" spc="0" baseline="0">
                <a:solidFill>
                  <a:srgbClr val="000000"/>
                </a:solidFill>
                <a:uFillTx/>
              </a:defRPr>
            </a:pPr>
            <a:endParaRPr lang="en-US" sz="2400" dirty="0">
              <a:solidFill>
                <a:srgbClr val="000000"/>
              </a:solidFill>
              <a:latin typeface="Tahoma"/>
              <a:ea typeface="ＭＳ Ｐゴシック"/>
            </a:endParaRPr>
          </a:p>
        </p:txBody>
      </p:sp>
      <p:sp>
        <p:nvSpPr>
          <p:cNvPr id="41990" name="Rectangle 6"/>
          <p:cNvSpPr>
            <a:spLocks noGrp="1" noRot="1" noChangeAspect="1" noTextEdit="1"/>
          </p:cNvSpPr>
          <p:nvPr>
            <p:ph type="sldImg"/>
          </p:nvPr>
        </p:nvSpPr>
        <p:spPr>
          <a:xfrm>
            <a:off x="1152525" y="692150"/>
            <a:ext cx="4552950" cy="3416300"/>
          </a:xfrm>
          <a:ln/>
        </p:spPr>
      </p:sp>
      <p:sp>
        <p:nvSpPr>
          <p:cNvPr id="41991" name="Rectangle 7"/>
          <p:cNvSpPr txBox="1">
            <a:spLocks noGrp="1"/>
          </p:cNvSpPr>
          <p:nvPr>
            <p:ph type="body" sz="quarter" idx="1"/>
          </p:nvPr>
        </p:nvSpPr>
        <p:spPr bwMode="auto">
          <a:noFill/>
        </p:spPr>
        <p:txBody>
          <a:bodyPr numCol="1">
            <a:prstTxWarp prst="textNoShape">
              <a:avLst/>
            </a:prstTxWarp>
          </a:bodyPr>
          <a:lstStyle/>
          <a:p>
            <a:pPr eaLnBrk="1"/>
            <a:endParaRPr smtClean="0">
              <a:latin typeface="Arial" charset="0"/>
              <a:ea typeface="ＭＳ Ｐゴシック"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p:nvPr/>
        </p:nvSpPr>
        <p:spPr>
          <a:xfrm>
            <a:off x="4780720" y="0"/>
            <a:ext cx="3655200" cy="457122"/>
          </a:xfrm>
          <a:prstGeom prst="rect">
            <a:avLst/>
          </a:prstGeom>
          <a:noFill/>
          <a:ln>
            <a:noFill/>
            <a:prstDash val="solid"/>
          </a:ln>
          <a:effectLst>
            <a:outerShdw dist="22997" dir="5400000" algn="tl">
              <a:srgbClr val="000000">
                <a:alpha val="35000"/>
              </a:srgbClr>
            </a:outerShdw>
          </a:effectLst>
        </p:spPr>
        <p:txBody>
          <a:bodyPr wrap="none" lIns="91435" tIns="45713" rIns="91435" bIns="45713" anchor="ctr"/>
          <a:lstStyle/>
          <a:p>
            <a:pPr>
              <a:defRPr sz="1800" b="0" i="0" u="none" strike="noStrike" kern="0" cap="none" spc="0" baseline="0">
                <a:solidFill>
                  <a:srgbClr val="000000"/>
                </a:solidFill>
                <a:uFillTx/>
              </a:defRPr>
            </a:pPr>
            <a:endParaRPr lang="en-US" sz="2400" dirty="0">
              <a:solidFill>
                <a:srgbClr val="000000"/>
              </a:solidFill>
              <a:latin typeface="Tahoma"/>
              <a:ea typeface="ＭＳ Ｐゴシック"/>
            </a:endParaRPr>
          </a:p>
        </p:txBody>
      </p:sp>
      <p:sp>
        <p:nvSpPr>
          <p:cNvPr id="3" name="Rectangle 3"/>
          <p:cNvSpPr/>
          <p:nvPr/>
        </p:nvSpPr>
        <p:spPr>
          <a:xfrm>
            <a:off x="4780720" y="8686879"/>
            <a:ext cx="3655200" cy="457122"/>
          </a:xfrm>
          <a:prstGeom prst="rect">
            <a:avLst/>
          </a:prstGeom>
          <a:noFill/>
          <a:ln>
            <a:noFill/>
            <a:prstDash val="solid"/>
          </a:ln>
          <a:effectLst>
            <a:outerShdw dist="22997" dir="5400000" algn="tl">
              <a:srgbClr val="000000">
                <a:alpha val="35000"/>
              </a:srgbClr>
            </a:outerShdw>
          </a:effectLst>
        </p:spPr>
        <p:txBody>
          <a:bodyPr lIns="90487" tIns="44448" rIns="90487" bIns="44448" anchor="b"/>
          <a:lstStyle/>
          <a:p>
            <a:pPr algn="r">
              <a:defRPr sz="1800" b="0" i="0" u="none" strike="noStrike" kern="0" cap="none" spc="0" baseline="0">
                <a:solidFill>
                  <a:srgbClr val="000000"/>
                </a:solidFill>
                <a:uFillTx/>
              </a:defRPr>
            </a:pPr>
            <a:r>
              <a:rPr lang="en-US" sz="1200" dirty="0">
                <a:solidFill>
                  <a:srgbClr val="000000"/>
                </a:solidFill>
                <a:latin typeface="Tahoma"/>
                <a:ea typeface="ＭＳ Ｐゴシック"/>
              </a:rPr>
              <a:t>12</a:t>
            </a:r>
          </a:p>
        </p:txBody>
      </p:sp>
      <p:sp>
        <p:nvSpPr>
          <p:cNvPr id="4" name="Rectangle 4"/>
          <p:cNvSpPr/>
          <p:nvPr/>
        </p:nvSpPr>
        <p:spPr>
          <a:xfrm>
            <a:off x="0" y="8686879"/>
            <a:ext cx="3656765" cy="457122"/>
          </a:xfrm>
          <a:prstGeom prst="rect">
            <a:avLst/>
          </a:prstGeom>
          <a:noFill/>
          <a:ln>
            <a:noFill/>
            <a:prstDash val="solid"/>
          </a:ln>
          <a:effectLst>
            <a:outerShdw dist="22997" dir="5400000" algn="tl">
              <a:srgbClr val="000000">
                <a:alpha val="35000"/>
              </a:srgbClr>
            </a:outerShdw>
          </a:effectLst>
        </p:spPr>
        <p:txBody>
          <a:bodyPr wrap="none" lIns="91435" tIns="45713" rIns="91435" bIns="45713" anchor="ctr"/>
          <a:lstStyle/>
          <a:p>
            <a:pPr>
              <a:defRPr sz="1800" b="0" i="0" u="none" strike="noStrike" kern="0" cap="none" spc="0" baseline="0">
                <a:solidFill>
                  <a:srgbClr val="000000"/>
                </a:solidFill>
                <a:uFillTx/>
              </a:defRPr>
            </a:pPr>
            <a:endParaRPr lang="en-US" sz="2400" dirty="0">
              <a:solidFill>
                <a:srgbClr val="000000"/>
              </a:solidFill>
              <a:latin typeface="Tahoma"/>
              <a:ea typeface="ＭＳ Ｐゴシック"/>
            </a:endParaRPr>
          </a:p>
        </p:txBody>
      </p:sp>
      <p:sp>
        <p:nvSpPr>
          <p:cNvPr id="5" name="Rectangle 5"/>
          <p:cNvSpPr/>
          <p:nvPr/>
        </p:nvSpPr>
        <p:spPr>
          <a:xfrm>
            <a:off x="0" y="0"/>
            <a:ext cx="3656765" cy="457122"/>
          </a:xfrm>
          <a:prstGeom prst="rect">
            <a:avLst/>
          </a:prstGeom>
          <a:noFill/>
          <a:ln>
            <a:noFill/>
            <a:prstDash val="solid"/>
          </a:ln>
          <a:effectLst>
            <a:outerShdw dist="22997" dir="5400000" algn="tl">
              <a:srgbClr val="000000">
                <a:alpha val="35000"/>
              </a:srgbClr>
            </a:outerShdw>
          </a:effectLst>
        </p:spPr>
        <p:txBody>
          <a:bodyPr wrap="none" lIns="91435" tIns="45713" rIns="91435" bIns="45713" anchor="ctr"/>
          <a:lstStyle/>
          <a:p>
            <a:pPr>
              <a:defRPr sz="1800" b="0" i="0" u="none" strike="noStrike" kern="0" cap="none" spc="0" baseline="0">
                <a:solidFill>
                  <a:srgbClr val="000000"/>
                </a:solidFill>
                <a:uFillTx/>
              </a:defRPr>
            </a:pPr>
            <a:endParaRPr lang="en-US" sz="2400" dirty="0">
              <a:solidFill>
                <a:srgbClr val="000000"/>
              </a:solidFill>
              <a:latin typeface="Tahoma"/>
              <a:ea typeface="ＭＳ Ｐゴシック"/>
            </a:endParaRPr>
          </a:p>
        </p:txBody>
      </p:sp>
      <p:sp>
        <p:nvSpPr>
          <p:cNvPr id="43014" name="Rectangle 6"/>
          <p:cNvSpPr>
            <a:spLocks noGrp="1" noRot="1" noChangeAspect="1" noTextEdit="1"/>
          </p:cNvSpPr>
          <p:nvPr>
            <p:ph type="sldImg"/>
          </p:nvPr>
        </p:nvSpPr>
        <p:spPr>
          <a:xfrm>
            <a:off x="1152525" y="692150"/>
            <a:ext cx="4552950" cy="3416300"/>
          </a:xfrm>
          <a:ln/>
        </p:spPr>
      </p:sp>
      <p:sp>
        <p:nvSpPr>
          <p:cNvPr id="43015" name="Rectangle 7"/>
          <p:cNvSpPr txBox="1">
            <a:spLocks noGrp="1"/>
          </p:cNvSpPr>
          <p:nvPr>
            <p:ph type="body" sz="quarter" idx="1"/>
          </p:nvPr>
        </p:nvSpPr>
        <p:spPr bwMode="auto">
          <a:noFill/>
        </p:spPr>
        <p:txBody>
          <a:bodyPr numCol="1">
            <a:prstTxWarp prst="textNoShape">
              <a:avLst/>
            </a:prstTxWarp>
          </a:bodyPr>
          <a:lstStyle/>
          <a:p>
            <a:pPr eaLnBrk="1"/>
            <a:endParaRPr smtClean="0">
              <a:latin typeface="Arial" charset="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TT"/>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TT"/>
          </a:p>
        </p:txBody>
      </p:sp>
      <p:sp>
        <p:nvSpPr>
          <p:cNvPr id="4" name="Date Placeholder 3"/>
          <p:cNvSpPr>
            <a:spLocks noGrp="1"/>
          </p:cNvSpPr>
          <p:nvPr>
            <p:ph type="dt" sz="half" idx="10"/>
          </p:nvPr>
        </p:nvSpPr>
        <p:spPr/>
        <p:txBody>
          <a:bodyPr/>
          <a:lstStyle/>
          <a:p>
            <a:fld id="{22D78AB1-3843-479C-B222-00B53493DF5D}" type="datetimeFigureOut">
              <a:rPr lang="en-TT" smtClean="0"/>
              <a:pPr/>
              <a:t>25/05/2013</a:t>
            </a:fld>
            <a:endParaRPr lang="en-TT"/>
          </a:p>
        </p:txBody>
      </p:sp>
      <p:sp>
        <p:nvSpPr>
          <p:cNvPr id="5" name="Footer Placeholder 4"/>
          <p:cNvSpPr>
            <a:spLocks noGrp="1"/>
          </p:cNvSpPr>
          <p:nvPr>
            <p:ph type="ftr" sz="quarter" idx="11"/>
          </p:nvPr>
        </p:nvSpPr>
        <p:spPr/>
        <p:txBody>
          <a:bodyPr/>
          <a:lstStyle/>
          <a:p>
            <a:endParaRPr lang="en-TT"/>
          </a:p>
        </p:txBody>
      </p:sp>
      <p:sp>
        <p:nvSpPr>
          <p:cNvPr id="6" name="Slide Number Placeholder 5"/>
          <p:cNvSpPr>
            <a:spLocks noGrp="1"/>
          </p:cNvSpPr>
          <p:nvPr>
            <p:ph type="sldNum" sz="quarter" idx="12"/>
          </p:nvPr>
        </p:nvSpPr>
        <p:spPr/>
        <p:txBody>
          <a:bodyPr/>
          <a:lstStyle/>
          <a:p>
            <a:fld id="{2EE09C48-EE0A-4644-9707-DD4BC285CDCD}" type="slidenum">
              <a:rPr lang="en-TT" smtClean="0"/>
              <a:pPr/>
              <a:t>‹#›</a:t>
            </a:fld>
            <a:endParaRPr lang="en-T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T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TT"/>
          </a:p>
        </p:txBody>
      </p:sp>
      <p:sp>
        <p:nvSpPr>
          <p:cNvPr id="4" name="Date Placeholder 3"/>
          <p:cNvSpPr>
            <a:spLocks noGrp="1"/>
          </p:cNvSpPr>
          <p:nvPr>
            <p:ph type="dt" sz="half" idx="10"/>
          </p:nvPr>
        </p:nvSpPr>
        <p:spPr/>
        <p:txBody>
          <a:bodyPr/>
          <a:lstStyle/>
          <a:p>
            <a:fld id="{22D78AB1-3843-479C-B222-00B53493DF5D}" type="datetimeFigureOut">
              <a:rPr lang="en-TT" smtClean="0"/>
              <a:pPr/>
              <a:t>25/05/2013</a:t>
            </a:fld>
            <a:endParaRPr lang="en-TT"/>
          </a:p>
        </p:txBody>
      </p:sp>
      <p:sp>
        <p:nvSpPr>
          <p:cNvPr id="5" name="Footer Placeholder 4"/>
          <p:cNvSpPr>
            <a:spLocks noGrp="1"/>
          </p:cNvSpPr>
          <p:nvPr>
            <p:ph type="ftr" sz="quarter" idx="11"/>
          </p:nvPr>
        </p:nvSpPr>
        <p:spPr/>
        <p:txBody>
          <a:bodyPr/>
          <a:lstStyle/>
          <a:p>
            <a:endParaRPr lang="en-TT"/>
          </a:p>
        </p:txBody>
      </p:sp>
      <p:sp>
        <p:nvSpPr>
          <p:cNvPr id="6" name="Slide Number Placeholder 5"/>
          <p:cNvSpPr>
            <a:spLocks noGrp="1"/>
          </p:cNvSpPr>
          <p:nvPr>
            <p:ph type="sldNum" sz="quarter" idx="12"/>
          </p:nvPr>
        </p:nvSpPr>
        <p:spPr/>
        <p:txBody>
          <a:bodyPr/>
          <a:lstStyle/>
          <a:p>
            <a:fld id="{2EE09C48-EE0A-4644-9707-DD4BC285CDCD}" type="slidenum">
              <a:rPr lang="en-TT" smtClean="0"/>
              <a:pPr/>
              <a:t>‹#›</a:t>
            </a:fld>
            <a:endParaRPr lang="en-T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TT"/>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TT"/>
          </a:p>
        </p:txBody>
      </p:sp>
      <p:sp>
        <p:nvSpPr>
          <p:cNvPr id="4" name="Date Placeholder 3"/>
          <p:cNvSpPr>
            <a:spLocks noGrp="1"/>
          </p:cNvSpPr>
          <p:nvPr>
            <p:ph type="dt" sz="half" idx="10"/>
          </p:nvPr>
        </p:nvSpPr>
        <p:spPr/>
        <p:txBody>
          <a:bodyPr/>
          <a:lstStyle/>
          <a:p>
            <a:fld id="{22D78AB1-3843-479C-B222-00B53493DF5D}" type="datetimeFigureOut">
              <a:rPr lang="en-TT" smtClean="0"/>
              <a:pPr/>
              <a:t>25/05/2013</a:t>
            </a:fld>
            <a:endParaRPr lang="en-TT"/>
          </a:p>
        </p:txBody>
      </p:sp>
      <p:sp>
        <p:nvSpPr>
          <p:cNvPr id="5" name="Footer Placeholder 4"/>
          <p:cNvSpPr>
            <a:spLocks noGrp="1"/>
          </p:cNvSpPr>
          <p:nvPr>
            <p:ph type="ftr" sz="quarter" idx="11"/>
          </p:nvPr>
        </p:nvSpPr>
        <p:spPr/>
        <p:txBody>
          <a:bodyPr/>
          <a:lstStyle/>
          <a:p>
            <a:endParaRPr lang="en-TT"/>
          </a:p>
        </p:txBody>
      </p:sp>
      <p:sp>
        <p:nvSpPr>
          <p:cNvPr id="6" name="Slide Number Placeholder 5"/>
          <p:cNvSpPr>
            <a:spLocks noGrp="1"/>
          </p:cNvSpPr>
          <p:nvPr>
            <p:ph type="sldNum" sz="quarter" idx="12"/>
          </p:nvPr>
        </p:nvSpPr>
        <p:spPr/>
        <p:txBody>
          <a:bodyPr/>
          <a:lstStyle/>
          <a:p>
            <a:fld id="{2EE09C48-EE0A-4644-9707-DD4BC285CDCD}" type="slidenum">
              <a:rPr lang="en-TT" smtClean="0"/>
              <a:pPr/>
              <a:t>‹#›</a:t>
            </a:fld>
            <a:endParaRPr lang="en-T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T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TT"/>
          </a:p>
        </p:txBody>
      </p:sp>
      <p:sp>
        <p:nvSpPr>
          <p:cNvPr id="4" name="Date Placeholder 3"/>
          <p:cNvSpPr>
            <a:spLocks noGrp="1"/>
          </p:cNvSpPr>
          <p:nvPr>
            <p:ph type="dt" sz="half" idx="10"/>
          </p:nvPr>
        </p:nvSpPr>
        <p:spPr/>
        <p:txBody>
          <a:bodyPr/>
          <a:lstStyle/>
          <a:p>
            <a:fld id="{22D78AB1-3843-479C-B222-00B53493DF5D}" type="datetimeFigureOut">
              <a:rPr lang="en-TT" smtClean="0"/>
              <a:pPr/>
              <a:t>25/05/2013</a:t>
            </a:fld>
            <a:endParaRPr lang="en-TT"/>
          </a:p>
        </p:txBody>
      </p:sp>
      <p:sp>
        <p:nvSpPr>
          <p:cNvPr id="5" name="Footer Placeholder 4"/>
          <p:cNvSpPr>
            <a:spLocks noGrp="1"/>
          </p:cNvSpPr>
          <p:nvPr>
            <p:ph type="ftr" sz="quarter" idx="11"/>
          </p:nvPr>
        </p:nvSpPr>
        <p:spPr/>
        <p:txBody>
          <a:bodyPr/>
          <a:lstStyle/>
          <a:p>
            <a:endParaRPr lang="en-TT"/>
          </a:p>
        </p:txBody>
      </p:sp>
      <p:sp>
        <p:nvSpPr>
          <p:cNvPr id="6" name="Slide Number Placeholder 5"/>
          <p:cNvSpPr>
            <a:spLocks noGrp="1"/>
          </p:cNvSpPr>
          <p:nvPr>
            <p:ph type="sldNum" sz="quarter" idx="12"/>
          </p:nvPr>
        </p:nvSpPr>
        <p:spPr/>
        <p:txBody>
          <a:bodyPr/>
          <a:lstStyle/>
          <a:p>
            <a:fld id="{2EE09C48-EE0A-4644-9707-DD4BC285CDCD}" type="slidenum">
              <a:rPr lang="en-TT" smtClean="0"/>
              <a:pPr/>
              <a:t>‹#›</a:t>
            </a:fld>
            <a:endParaRPr lang="en-T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T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D78AB1-3843-479C-B222-00B53493DF5D}" type="datetimeFigureOut">
              <a:rPr lang="en-TT" smtClean="0"/>
              <a:pPr/>
              <a:t>25/05/2013</a:t>
            </a:fld>
            <a:endParaRPr lang="en-TT"/>
          </a:p>
        </p:txBody>
      </p:sp>
      <p:sp>
        <p:nvSpPr>
          <p:cNvPr id="5" name="Footer Placeholder 4"/>
          <p:cNvSpPr>
            <a:spLocks noGrp="1"/>
          </p:cNvSpPr>
          <p:nvPr>
            <p:ph type="ftr" sz="quarter" idx="11"/>
          </p:nvPr>
        </p:nvSpPr>
        <p:spPr/>
        <p:txBody>
          <a:bodyPr/>
          <a:lstStyle/>
          <a:p>
            <a:endParaRPr lang="en-TT"/>
          </a:p>
        </p:txBody>
      </p:sp>
      <p:sp>
        <p:nvSpPr>
          <p:cNvPr id="6" name="Slide Number Placeholder 5"/>
          <p:cNvSpPr>
            <a:spLocks noGrp="1"/>
          </p:cNvSpPr>
          <p:nvPr>
            <p:ph type="sldNum" sz="quarter" idx="12"/>
          </p:nvPr>
        </p:nvSpPr>
        <p:spPr/>
        <p:txBody>
          <a:bodyPr/>
          <a:lstStyle/>
          <a:p>
            <a:fld id="{2EE09C48-EE0A-4644-9707-DD4BC285CDCD}" type="slidenum">
              <a:rPr lang="en-TT" smtClean="0"/>
              <a:pPr/>
              <a:t>‹#›</a:t>
            </a:fld>
            <a:endParaRPr lang="en-T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TT"/>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TT"/>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TT"/>
          </a:p>
        </p:txBody>
      </p:sp>
      <p:sp>
        <p:nvSpPr>
          <p:cNvPr id="5" name="Date Placeholder 4"/>
          <p:cNvSpPr>
            <a:spLocks noGrp="1"/>
          </p:cNvSpPr>
          <p:nvPr>
            <p:ph type="dt" sz="half" idx="10"/>
          </p:nvPr>
        </p:nvSpPr>
        <p:spPr/>
        <p:txBody>
          <a:bodyPr/>
          <a:lstStyle/>
          <a:p>
            <a:fld id="{22D78AB1-3843-479C-B222-00B53493DF5D}" type="datetimeFigureOut">
              <a:rPr lang="en-TT" smtClean="0"/>
              <a:pPr/>
              <a:t>25/05/2013</a:t>
            </a:fld>
            <a:endParaRPr lang="en-TT"/>
          </a:p>
        </p:txBody>
      </p:sp>
      <p:sp>
        <p:nvSpPr>
          <p:cNvPr id="6" name="Footer Placeholder 5"/>
          <p:cNvSpPr>
            <a:spLocks noGrp="1"/>
          </p:cNvSpPr>
          <p:nvPr>
            <p:ph type="ftr" sz="quarter" idx="11"/>
          </p:nvPr>
        </p:nvSpPr>
        <p:spPr/>
        <p:txBody>
          <a:bodyPr/>
          <a:lstStyle/>
          <a:p>
            <a:endParaRPr lang="en-TT"/>
          </a:p>
        </p:txBody>
      </p:sp>
      <p:sp>
        <p:nvSpPr>
          <p:cNvPr id="7" name="Slide Number Placeholder 6"/>
          <p:cNvSpPr>
            <a:spLocks noGrp="1"/>
          </p:cNvSpPr>
          <p:nvPr>
            <p:ph type="sldNum" sz="quarter" idx="12"/>
          </p:nvPr>
        </p:nvSpPr>
        <p:spPr/>
        <p:txBody>
          <a:bodyPr/>
          <a:lstStyle/>
          <a:p>
            <a:fld id="{2EE09C48-EE0A-4644-9707-DD4BC285CDCD}" type="slidenum">
              <a:rPr lang="en-TT" smtClean="0"/>
              <a:pPr/>
              <a:t>‹#›</a:t>
            </a:fld>
            <a:endParaRPr lang="en-T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T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T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TT"/>
          </a:p>
        </p:txBody>
      </p:sp>
      <p:sp>
        <p:nvSpPr>
          <p:cNvPr id="7" name="Date Placeholder 6"/>
          <p:cNvSpPr>
            <a:spLocks noGrp="1"/>
          </p:cNvSpPr>
          <p:nvPr>
            <p:ph type="dt" sz="half" idx="10"/>
          </p:nvPr>
        </p:nvSpPr>
        <p:spPr/>
        <p:txBody>
          <a:bodyPr/>
          <a:lstStyle/>
          <a:p>
            <a:fld id="{22D78AB1-3843-479C-B222-00B53493DF5D}" type="datetimeFigureOut">
              <a:rPr lang="en-TT" smtClean="0"/>
              <a:pPr/>
              <a:t>25/05/2013</a:t>
            </a:fld>
            <a:endParaRPr lang="en-TT"/>
          </a:p>
        </p:txBody>
      </p:sp>
      <p:sp>
        <p:nvSpPr>
          <p:cNvPr id="8" name="Footer Placeholder 7"/>
          <p:cNvSpPr>
            <a:spLocks noGrp="1"/>
          </p:cNvSpPr>
          <p:nvPr>
            <p:ph type="ftr" sz="quarter" idx="11"/>
          </p:nvPr>
        </p:nvSpPr>
        <p:spPr/>
        <p:txBody>
          <a:bodyPr/>
          <a:lstStyle/>
          <a:p>
            <a:endParaRPr lang="en-TT"/>
          </a:p>
        </p:txBody>
      </p:sp>
      <p:sp>
        <p:nvSpPr>
          <p:cNvPr id="9" name="Slide Number Placeholder 8"/>
          <p:cNvSpPr>
            <a:spLocks noGrp="1"/>
          </p:cNvSpPr>
          <p:nvPr>
            <p:ph type="sldNum" sz="quarter" idx="12"/>
          </p:nvPr>
        </p:nvSpPr>
        <p:spPr/>
        <p:txBody>
          <a:bodyPr/>
          <a:lstStyle/>
          <a:p>
            <a:fld id="{2EE09C48-EE0A-4644-9707-DD4BC285CDCD}" type="slidenum">
              <a:rPr lang="en-TT" smtClean="0"/>
              <a:pPr/>
              <a:t>‹#›</a:t>
            </a:fld>
            <a:endParaRPr lang="en-T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TT"/>
          </a:p>
        </p:txBody>
      </p:sp>
      <p:sp>
        <p:nvSpPr>
          <p:cNvPr id="3" name="Date Placeholder 2"/>
          <p:cNvSpPr>
            <a:spLocks noGrp="1"/>
          </p:cNvSpPr>
          <p:nvPr>
            <p:ph type="dt" sz="half" idx="10"/>
          </p:nvPr>
        </p:nvSpPr>
        <p:spPr/>
        <p:txBody>
          <a:bodyPr/>
          <a:lstStyle/>
          <a:p>
            <a:fld id="{22D78AB1-3843-479C-B222-00B53493DF5D}" type="datetimeFigureOut">
              <a:rPr lang="en-TT" smtClean="0"/>
              <a:pPr/>
              <a:t>25/05/2013</a:t>
            </a:fld>
            <a:endParaRPr lang="en-TT"/>
          </a:p>
        </p:txBody>
      </p:sp>
      <p:sp>
        <p:nvSpPr>
          <p:cNvPr id="4" name="Footer Placeholder 3"/>
          <p:cNvSpPr>
            <a:spLocks noGrp="1"/>
          </p:cNvSpPr>
          <p:nvPr>
            <p:ph type="ftr" sz="quarter" idx="11"/>
          </p:nvPr>
        </p:nvSpPr>
        <p:spPr/>
        <p:txBody>
          <a:bodyPr/>
          <a:lstStyle/>
          <a:p>
            <a:endParaRPr lang="en-TT"/>
          </a:p>
        </p:txBody>
      </p:sp>
      <p:sp>
        <p:nvSpPr>
          <p:cNvPr id="5" name="Slide Number Placeholder 4"/>
          <p:cNvSpPr>
            <a:spLocks noGrp="1"/>
          </p:cNvSpPr>
          <p:nvPr>
            <p:ph type="sldNum" sz="quarter" idx="12"/>
          </p:nvPr>
        </p:nvSpPr>
        <p:spPr/>
        <p:txBody>
          <a:bodyPr/>
          <a:lstStyle/>
          <a:p>
            <a:fld id="{2EE09C48-EE0A-4644-9707-DD4BC285CDCD}" type="slidenum">
              <a:rPr lang="en-TT" smtClean="0"/>
              <a:pPr/>
              <a:t>‹#›</a:t>
            </a:fld>
            <a:endParaRPr lang="en-T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D78AB1-3843-479C-B222-00B53493DF5D}" type="datetimeFigureOut">
              <a:rPr lang="en-TT" smtClean="0"/>
              <a:pPr/>
              <a:t>25/05/2013</a:t>
            </a:fld>
            <a:endParaRPr lang="en-TT"/>
          </a:p>
        </p:txBody>
      </p:sp>
      <p:sp>
        <p:nvSpPr>
          <p:cNvPr id="3" name="Footer Placeholder 2"/>
          <p:cNvSpPr>
            <a:spLocks noGrp="1"/>
          </p:cNvSpPr>
          <p:nvPr>
            <p:ph type="ftr" sz="quarter" idx="11"/>
          </p:nvPr>
        </p:nvSpPr>
        <p:spPr/>
        <p:txBody>
          <a:bodyPr/>
          <a:lstStyle/>
          <a:p>
            <a:endParaRPr lang="en-TT"/>
          </a:p>
        </p:txBody>
      </p:sp>
      <p:sp>
        <p:nvSpPr>
          <p:cNvPr id="4" name="Slide Number Placeholder 3"/>
          <p:cNvSpPr>
            <a:spLocks noGrp="1"/>
          </p:cNvSpPr>
          <p:nvPr>
            <p:ph type="sldNum" sz="quarter" idx="12"/>
          </p:nvPr>
        </p:nvSpPr>
        <p:spPr/>
        <p:txBody>
          <a:bodyPr/>
          <a:lstStyle/>
          <a:p>
            <a:fld id="{2EE09C48-EE0A-4644-9707-DD4BC285CDCD}" type="slidenum">
              <a:rPr lang="en-TT" smtClean="0"/>
              <a:pPr/>
              <a:t>‹#›</a:t>
            </a:fld>
            <a:endParaRPr lang="en-T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T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T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D78AB1-3843-479C-B222-00B53493DF5D}" type="datetimeFigureOut">
              <a:rPr lang="en-TT" smtClean="0"/>
              <a:pPr/>
              <a:t>25/05/2013</a:t>
            </a:fld>
            <a:endParaRPr lang="en-TT"/>
          </a:p>
        </p:txBody>
      </p:sp>
      <p:sp>
        <p:nvSpPr>
          <p:cNvPr id="6" name="Footer Placeholder 5"/>
          <p:cNvSpPr>
            <a:spLocks noGrp="1"/>
          </p:cNvSpPr>
          <p:nvPr>
            <p:ph type="ftr" sz="quarter" idx="11"/>
          </p:nvPr>
        </p:nvSpPr>
        <p:spPr/>
        <p:txBody>
          <a:bodyPr/>
          <a:lstStyle/>
          <a:p>
            <a:endParaRPr lang="en-TT"/>
          </a:p>
        </p:txBody>
      </p:sp>
      <p:sp>
        <p:nvSpPr>
          <p:cNvPr id="7" name="Slide Number Placeholder 6"/>
          <p:cNvSpPr>
            <a:spLocks noGrp="1"/>
          </p:cNvSpPr>
          <p:nvPr>
            <p:ph type="sldNum" sz="quarter" idx="12"/>
          </p:nvPr>
        </p:nvSpPr>
        <p:spPr/>
        <p:txBody>
          <a:bodyPr/>
          <a:lstStyle/>
          <a:p>
            <a:fld id="{2EE09C48-EE0A-4644-9707-DD4BC285CDCD}" type="slidenum">
              <a:rPr lang="en-TT" smtClean="0"/>
              <a:pPr/>
              <a:t>‹#›</a:t>
            </a:fld>
            <a:endParaRPr lang="en-T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T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TT"/>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D78AB1-3843-479C-B222-00B53493DF5D}" type="datetimeFigureOut">
              <a:rPr lang="en-TT" smtClean="0"/>
              <a:pPr/>
              <a:t>25/05/2013</a:t>
            </a:fld>
            <a:endParaRPr lang="en-TT"/>
          </a:p>
        </p:txBody>
      </p:sp>
      <p:sp>
        <p:nvSpPr>
          <p:cNvPr id="6" name="Footer Placeholder 5"/>
          <p:cNvSpPr>
            <a:spLocks noGrp="1"/>
          </p:cNvSpPr>
          <p:nvPr>
            <p:ph type="ftr" sz="quarter" idx="11"/>
          </p:nvPr>
        </p:nvSpPr>
        <p:spPr/>
        <p:txBody>
          <a:bodyPr/>
          <a:lstStyle/>
          <a:p>
            <a:endParaRPr lang="en-TT"/>
          </a:p>
        </p:txBody>
      </p:sp>
      <p:sp>
        <p:nvSpPr>
          <p:cNvPr id="7" name="Slide Number Placeholder 6"/>
          <p:cNvSpPr>
            <a:spLocks noGrp="1"/>
          </p:cNvSpPr>
          <p:nvPr>
            <p:ph type="sldNum" sz="quarter" idx="12"/>
          </p:nvPr>
        </p:nvSpPr>
        <p:spPr/>
        <p:txBody>
          <a:bodyPr/>
          <a:lstStyle/>
          <a:p>
            <a:fld id="{2EE09C48-EE0A-4644-9707-DD4BC285CDCD}" type="slidenum">
              <a:rPr lang="en-TT" smtClean="0"/>
              <a:pPr/>
              <a:t>‹#›</a:t>
            </a:fld>
            <a:endParaRPr lang="en-T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TT"/>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TT"/>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D78AB1-3843-479C-B222-00B53493DF5D}" type="datetimeFigureOut">
              <a:rPr lang="en-TT" smtClean="0"/>
              <a:pPr/>
              <a:t>25/05/2013</a:t>
            </a:fld>
            <a:endParaRPr lang="en-TT"/>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TT"/>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E09C48-EE0A-4644-9707-DD4BC285CDCD}" type="slidenum">
              <a:rPr lang="en-TT" smtClean="0"/>
              <a:pPr/>
              <a:t>‹#›</a:t>
            </a:fld>
            <a:endParaRPr lang="en-T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DELL\AppData\Local\Microsoft\Windows\Temporary Internet Files\Content.IE5\K6VBIIVE\MP900446562[1].jpg"/>
          <p:cNvPicPr>
            <a:picLocks noChangeAspect="1" noChangeArrowheads="1"/>
          </p:cNvPicPr>
          <p:nvPr/>
        </p:nvPicPr>
        <p:blipFill>
          <a:blip r:embed="rId2" cstate="print"/>
          <a:srcRect/>
          <a:stretch>
            <a:fillRect/>
          </a:stretch>
        </p:blipFill>
        <p:spPr bwMode="auto">
          <a:xfrm>
            <a:off x="0" y="-748314"/>
            <a:ext cx="9144000" cy="7606314"/>
          </a:xfrm>
          <a:prstGeom prst="rect">
            <a:avLst/>
          </a:prstGeom>
          <a:noFill/>
        </p:spPr>
      </p:pic>
      <p:sp>
        <p:nvSpPr>
          <p:cNvPr id="2" name="Title 1"/>
          <p:cNvSpPr>
            <a:spLocks noGrp="1"/>
          </p:cNvSpPr>
          <p:nvPr>
            <p:ph type="ctrTitle"/>
          </p:nvPr>
        </p:nvSpPr>
        <p:spPr>
          <a:xfrm>
            <a:off x="899592" y="260648"/>
            <a:ext cx="7772400" cy="1470025"/>
          </a:xfrm>
        </p:spPr>
        <p:txBody>
          <a:bodyPr/>
          <a:lstStyle/>
          <a:p>
            <a:r>
              <a:rPr lang="en-TT" dirty="0" smtClean="0"/>
              <a:t>           Learners </a:t>
            </a:r>
            <a:r>
              <a:rPr lang="en-TT" dirty="0" smtClean="0"/>
              <a:t>with special </a:t>
            </a:r>
            <a:r>
              <a:rPr lang="en-TT" dirty="0" smtClean="0"/>
              <a:t>     gifts/talents</a:t>
            </a:r>
            <a:endParaRPr lang="en-TT" dirty="0"/>
          </a:p>
        </p:txBody>
      </p:sp>
      <p:sp>
        <p:nvSpPr>
          <p:cNvPr id="3" name="Subtitle 2"/>
          <p:cNvSpPr>
            <a:spLocks noGrp="1"/>
          </p:cNvSpPr>
          <p:nvPr>
            <p:ph type="subTitle" idx="1"/>
          </p:nvPr>
        </p:nvSpPr>
        <p:spPr>
          <a:xfrm>
            <a:off x="1331640" y="4941168"/>
            <a:ext cx="6400800" cy="1752600"/>
          </a:xfrm>
        </p:spPr>
        <p:txBody>
          <a:bodyPr>
            <a:normAutofit fontScale="70000" lnSpcReduction="20000"/>
          </a:bodyPr>
          <a:lstStyle/>
          <a:p>
            <a:endParaRPr lang="en-TT" dirty="0" smtClean="0">
              <a:solidFill>
                <a:schemeClr val="tx2">
                  <a:lumMod val="75000"/>
                </a:schemeClr>
              </a:solidFill>
            </a:endParaRPr>
          </a:p>
          <a:p>
            <a:endParaRPr lang="en-TT" dirty="0" smtClean="0">
              <a:solidFill>
                <a:schemeClr val="tx2">
                  <a:lumMod val="75000"/>
                </a:schemeClr>
              </a:solidFill>
            </a:endParaRPr>
          </a:p>
          <a:p>
            <a:r>
              <a:rPr lang="en-TT" dirty="0" smtClean="0">
                <a:solidFill>
                  <a:schemeClr val="tx2">
                    <a:lumMod val="75000"/>
                  </a:schemeClr>
                </a:solidFill>
              </a:rPr>
              <a:t>Presented </a:t>
            </a:r>
            <a:r>
              <a:rPr lang="en-TT" dirty="0" smtClean="0">
                <a:solidFill>
                  <a:schemeClr val="tx2">
                    <a:lumMod val="75000"/>
                  </a:schemeClr>
                </a:solidFill>
              </a:rPr>
              <a:t>by:</a:t>
            </a:r>
          </a:p>
          <a:p>
            <a:r>
              <a:rPr lang="en-TT" dirty="0" smtClean="0">
                <a:solidFill>
                  <a:schemeClr val="tx2">
                    <a:lumMod val="75000"/>
                  </a:schemeClr>
                </a:solidFill>
              </a:rPr>
              <a:t> Kimberly Glasgow-Charles</a:t>
            </a:r>
          </a:p>
          <a:p>
            <a:r>
              <a:rPr lang="en-TT" dirty="0" smtClean="0">
                <a:solidFill>
                  <a:schemeClr val="tx2">
                    <a:lumMod val="75000"/>
                  </a:schemeClr>
                </a:solidFill>
              </a:rPr>
              <a:t>05/2013</a:t>
            </a:r>
            <a:endParaRPr lang="en-TT" dirty="0">
              <a:solidFill>
                <a:schemeClr val="tx2">
                  <a:lumMod val="75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type="title"/>
          </p:nvPr>
        </p:nvSpPr>
        <p:spPr/>
        <p:txBody>
          <a:bodyPr/>
          <a:lstStyle/>
          <a:p>
            <a:pPr fontAlgn="auto">
              <a:spcAft>
                <a:spcPts val="0"/>
              </a:spcAft>
              <a:defRPr/>
            </a:pPr>
            <a:r>
              <a:rPr lang="en-US"/>
              <a:t>Origins of Giftedness (cont’d)</a:t>
            </a:r>
          </a:p>
        </p:txBody>
      </p:sp>
      <p:sp>
        <p:nvSpPr>
          <p:cNvPr id="18435" name="Rectangle 3"/>
          <p:cNvSpPr>
            <a:spLocks noGrp="1"/>
          </p:cNvSpPr>
          <p:nvPr>
            <p:ph idx="1"/>
          </p:nvPr>
        </p:nvSpPr>
        <p:spPr>
          <a:xfrm>
            <a:off x="457200" y="1905000"/>
            <a:ext cx="8153400" cy="4191000"/>
          </a:xfrm>
        </p:spPr>
        <p:txBody>
          <a:bodyPr/>
          <a:lstStyle/>
          <a:p>
            <a:pPr>
              <a:lnSpc>
                <a:spcPct val="90000"/>
              </a:lnSpc>
            </a:pPr>
            <a:r>
              <a:rPr lang="en-US" sz="3400" dirty="0" smtClean="0"/>
              <a:t>Families of highly successful people</a:t>
            </a:r>
          </a:p>
          <a:p>
            <a:pPr lvl="1">
              <a:lnSpc>
                <a:spcPct val="90000"/>
              </a:lnSpc>
              <a:buFont typeface="Arial" pitchFamily="34" charset="0"/>
              <a:buChar char="•"/>
            </a:pPr>
            <a:r>
              <a:rPr lang="en-US" sz="3000" dirty="0" smtClean="0"/>
              <a:t>Personal interest in child’s talent</a:t>
            </a:r>
          </a:p>
          <a:p>
            <a:pPr lvl="1">
              <a:lnSpc>
                <a:spcPct val="90000"/>
              </a:lnSpc>
              <a:buFont typeface="Arial" pitchFamily="34" charset="0"/>
              <a:buChar char="•"/>
            </a:pPr>
            <a:r>
              <a:rPr lang="en-US" sz="3000" dirty="0" smtClean="0"/>
              <a:t>Parents were role models</a:t>
            </a:r>
          </a:p>
          <a:p>
            <a:pPr lvl="1">
              <a:lnSpc>
                <a:spcPct val="90000"/>
              </a:lnSpc>
              <a:buFont typeface="Arial" pitchFamily="34" charset="0"/>
              <a:buChar char="•"/>
            </a:pPr>
            <a:r>
              <a:rPr lang="en-US" sz="3000" dirty="0" smtClean="0"/>
              <a:t>Specific parental encouragement and reward</a:t>
            </a:r>
          </a:p>
          <a:p>
            <a:pPr lvl="1">
              <a:lnSpc>
                <a:spcPct val="90000"/>
              </a:lnSpc>
              <a:buFont typeface="Arial" pitchFamily="34" charset="0"/>
              <a:buChar char="•"/>
            </a:pPr>
            <a:r>
              <a:rPr lang="en-US" sz="3000" dirty="0" smtClean="0"/>
              <a:t>Expected behaviors and values related to the talent present in home</a:t>
            </a:r>
          </a:p>
        </p:txBody>
      </p:sp>
      <p:sp>
        <p:nvSpPr>
          <p:cNvPr id="4" name="Rectangle 4"/>
          <p:cNvSpPr/>
          <p:nvPr/>
        </p:nvSpPr>
        <p:spPr>
          <a:xfrm>
            <a:off x="3124200" y="6248400"/>
            <a:ext cx="2895600" cy="457200"/>
          </a:xfrm>
          <a:prstGeom prst="rect">
            <a:avLst/>
          </a:prstGeom>
          <a:noFill/>
          <a:ln>
            <a:noFill/>
            <a:prstDash val="solid"/>
          </a:ln>
          <a:effectLst>
            <a:outerShdw dist="22997" dir="5400000" algn="tl">
              <a:srgbClr val="000000">
                <a:alpha val="35000"/>
              </a:srgbClr>
            </a:outerShdw>
          </a:effectLst>
        </p:spPr>
        <p:txBody>
          <a:bodyPr lIns="90489" tIns="44448" rIns="90489" bIns="44448" anchor="b" anchorCtr="1"/>
          <a:lstStyle/>
          <a:p>
            <a:pPr algn="ctr" fontAlgn="auto">
              <a:spcBef>
                <a:spcPts val="0"/>
              </a:spcBef>
              <a:spcAft>
                <a:spcPts val="0"/>
              </a:spcAft>
              <a:defRPr sz="1800" b="0" i="0" u="none" strike="noStrike" kern="0" cap="none" spc="0" baseline="0">
                <a:solidFill>
                  <a:srgbClr val="000000"/>
                </a:solidFill>
                <a:uFillTx/>
              </a:defRPr>
            </a:pPr>
            <a:endParaRPr lang="en-US" sz="1000">
              <a:solidFill>
                <a:srgbClr val="000000"/>
              </a:solidFill>
              <a:latin typeface="Arial"/>
              <a:ea typeface="ＭＳ Ｐゴシック"/>
              <a:cs typeface="+mn-cs"/>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type="title"/>
          </p:nvPr>
        </p:nvSpPr>
        <p:spPr/>
        <p:txBody>
          <a:bodyPr/>
          <a:lstStyle/>
          <a:p>
            <a:pPr fontAlgn="auto">
              <a:spcAft>
                <a:spcPts val="0"/>
              </a:spcAft>
              <a:defRPr/>
            </a:pPr>
            <a:r>
              <a:rPr lang="en-US"/>
              <a:t>Origins of Giftedness (cont’d)</a:t>
            </a:r>
          </a:p>
        </p:txBody>
      </p:sp>
      <p:sp>
        <p:nvSpPr>
          <p:cNvPr id="19459" name="Rectangle 3"/>
          <p:cNvSpPr>
            <a:spLocks noGrp="1"/>
          </p:cNvSpPr>
          <p:nvPr>
            <p:ph idx="1"/>
          </p:nvPr>
        </p:nvSpPr>
        <p:spPr>
          <a:xfrm>
            <a:off x="457200" y="1905000"/>
            <a:ext cx="8153400" cy="4191000"/>
          </a:xfrm>
        </p:spPr>
        <p:txBody>
          <a:bodyPr/>
          <a:lstStyle/>
          <a:p>
            <a:pPr>
              <a:lnSpc>
                <a:spcPct val="90000"/>
              </a:lnSpc>
            </a:pPr>
            <a:r>
              <a:rPr lang="en-US" sz="3400" dirty="0" smtClean="0"/>
              <a:t>Families of highly successful people (cont’d)</a:t>
            </a:r>
          </a:p>
          <a:p>
            <a:pPr lvl="1">
              <a:lnSpc>
                <a:spcPct val="90000"/>
              </a:lnSpc>
              <a:buFont typeface="Arial" pitchFamily="34" charset="0"/>
              <a:buChar char="•"/>
            </a:pPr>
            <a:r>
              <a:rPr lang="en-US" sz="3000" dirty="0" smtClean="0"/>
              <a:t>Teaching was informal in many settings</a:t>
            </a:r>
          </a:p>
          <a:p>
            <a:pPr lvl="1">
              <a:lnSpc>
                <a:spcPct val="90000"/>
              </a:lnSpc>
              <a:buFont typeface="Arial" pitchFamily="34" charset="0"/>
              <a:buChar char="•"/>
            </a:pPr>
            <a:r>
              <a:rPr lang="en-US" sz="3000" dirty="0" smtClean="0"/>
              <a:t>Family interacted with tutor/mentor</a:t>
            </a:r>
          </a:p>
          <a:p>
            <a:pPr lvl="1">
              <a:lnSpc>
                <a:spcPct val="90000"/>
              </a:lnSpc>
              <a:buFont typeface="Arial" pitchFamily="34" charset="0"/>
              <a:buChar char="•"/>
            </a:pPr>
            <a:r>
              <a:rPr lang="en-US" sz="3000" dirty="0" smtClean="0"/>
              <a:t>Parents observed practice, instructed, rewarded</a:t>
            </a:r>
          </a:p>
          <a:p>
            <a:pPr lvl="1">
              <a:lnSpc>
                <a:spcPct val="90000"/>
              </a:lnSpc>
              <a:buFont typeface="Arial" pitchFamily="34" charset="0"/>
              <a:buChar char="•"/>
            </a:pPr>
            <a:r>
              <a:rPr lang="en-US" sz="3000" dirty="0" smtClean="0"/>
              <a:t>Parents sought special instruction</a:t>
            </a:r>
          </a:p>
          <a:p>
            <a:pPr lvl="1">
              <a:lnSpc>
                <a:spcPct val="90000"/>
              </a:lnSpc>
              <a:buFont typeface="Arial" pitchFamily="34" charset="0"/>
              <a:buChar char="•"/>
            </a:pPr>
            <a:r>
              <a:rPr lang="en-US" sz="3000" dirty="0" smtClean="0"/>
              <a:t>Encouraged participation in events</a:t>
            </a:r>
          </a:p>
        </p:txBody>
      </p:sp>
      <p:sp>
        <p:nvSpPr>
          <p:cNvPr id="4" name="Rectangle 4"/>
          <p:cNvSpPr/>
          <p:nvPr/>
        </p:nvSpPr>
        <p:spPr>
          <a:xfrm>
            <a:off x="3124200" y="6248400"/>
            <a:ext cx="2895600" cy="457200"/>
          </a:xfrm>
          <a:prstGeom prst="rect">
            <a:avLst/>
          </a:prstGeom>
          <a:noFill/>
          <a:ln>
            <a:noFill/>
            <a:prstDash val="solid"/>
          </a:ln>
          <a:effectLst>
            <a:outerShdw dist="22997" dir="5400000" algn="tl">
              <a:srgbClr val="000000">
                <a:alpha val="35000"/>
              </a:srgbClr>
            </a:outerShdw>
          </a:effectLst>
        </p:spPr>
        <p:txBody>
          <a:bodyPr lIns="90489" tIns="44448" rIns="90489" bIns="44448" anchor="b" anchorCtr="1"/>
          <a:lstStyle/>
          <a:p>
            <a:pPr algn="ctr" fontAlgn="auto">
              <a:spcBef>
                <a:spcPts val="0"/>
              </a:spcBef>
              <a:spcAft>
                <a:spcPts val="0"/>
              </a:spcAft>
              <a:defRPr sz="1800" b="0" i="0" u="none" strike="noStrike" kern="0" cap="none" spc="0" baseline="0">
                <a:solidFill>
                  <a:srgbClr val="000000"/>
                </a:solidFill>
                <a:uFillTx/>
              </a:defRPr>
            </a:pPr>
            <a:endParaRPr lang="en-US" sz="1000">
              <a:solidFill>
                <a:srgbClr val="000000"/>
              </a:solidFill>
              <a:latin typeface="Arial"/>
              <a:ea typeface="ＭＳ Ｐゴシック"/>
              <a:cs typeface="+mn-cs"/>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p:nvPr/>
        </p:nvSpPr>
        <p:spPr>
          <a:xfrm>
            <a:off x="3124200" y="6248400"/>
            <a:ext cx="2895600" cy="457200"/>
          </a:xfrm>
          <a:prstGeom prst="rect">
            <a:avLst/>
          </a:prstGeom>
          <a:noFill/>
          <a:ln>
            <a:noFill/>
            <a:prstDash val="solid"/>
          </a:ln>
          <a:effectLst>
            <a:outerShdw dist="22997" dir="5400000" algn="tl">
              <a:srgbClr val="000000">
                <a:alpha val="35000"/>
              </a:srgbClr>
            </a:outerShdw>
          </a:effectLst>
        </p:spPr>
        <p:txBody>
          <a:bodyPr wrap="none" anchor="ctr"/>
          <a:lstStyle/>
          <a:p>
            <a:pPr fontAlgn="auto">
              <a:spcBef>
                <a:spcPts val="0"/>
              </a:spcBef>
              <a:spcAft>
                <a:spcPts val="0"/>
              </a:spcAft>
              <a:defRPr sz="1800" b="0" i="0" u="none" strike="noStrike" kern="0" cap="none" spc="0" baseline="0">
                <a:solidFill>
                  <a:srgbClr val="000000"/>
                </a:solidFill>
                <a:uFillTx/>
              </a:defRPr>
            </a:pPr>
            <a:endParaRPr lang="en-US" sz="2400">
              <a:solidFill>
                <a:srgbClr val="000000"/>
              </a:solidFill>
              <a:latin typeface="Tahoma"/>
              <a:ea typeface="ＭＳ Ｐゴシック"/>
              <a:cs typeface="+mn-cs"/>
            </a:endParaRPr>
          </a:p>
        </p:txBody>
      </p:sp>
      <p:sp>
        <p:nvSpPr>
          <p:cNvPr id="3" name="Rectangle 3"/>
          <p:cNvSpPr/>
          <p:nvPr/>
        </p:nvSpPr>
        <p:spPr>
          <a:xfrm>
            <a:off x="685800" y="6248400"/>
            <a:ext cx="1905000" cy="457200"/>
          </a:xfrm>
          <a:prstGeom prst="rect">
            <a:avLst/>
          </a:prstGeom>
          <a:noFill/>
          <a:ln>
            <a:noFill/>
            <a:prstDash val="solid"/>
          </a:ln>
          <a:effectLst>
            <a:outerShdw dist="22997" dir="5400000" algn="tl">
              <a:srgbClr val="000000">
                <a:alpha val="35000"/>
              </a:srgbClr>
            </a:outerShdw>
          </a:effectLst>
        </p:spPr>
        <p:txBody>
          <a:bodyPr wrap="none" anchor="ctr"/>
          <a:lstStyle/>
          <a:p>
            <a:pPr fontAlgn="auto">
              <a:spcBef>
                <a:spcPts val="0"/>
              </a:spcBef>
              <a:spcAft>
                <a:spcPts val="0"/>
              </a:spcAft>
              <a:defRPr sz="1800" b="0" i="0" u="none" strike="noStrike" kern="0" cap="none" spc="0" baseline="0">
                <a:solidFill>
                  <a:srgbClr val="000000"/>
                </a:solidFill>
                <a:uFillTx/>
              </a:defRPr>
            </a:pPr>
            <a:endParaRPr lang="en-US" sz="2400">
              <a:solidFill>
                <a:srgbClr val="000000"/>
              </a:solidFill>
              <a:latin typeface="Tahoma"/>
              <a:ea typeface="ＭＳ Ｐゴシック"/>
              <a:cs typeface="+mn-cs"/>
            </a:endParaRPr>
          </a:p>
        </p:txBody>
      </p:sp>
      <p:sp>
        <p:nvSpPr>
          <p:cNvPr id="4" name="Rectangle 6"/>
          <p:cNvSpPr txBox="1">
            <a:spLocks noGrp="1"/>
          </p:cNvSpPr>
          <p:nvPr>
            <p:ph type="title"/>
          </p:nvPr>
        </p:nvSpPr>
        <p:spPr/>
        <p:txBody>
          <a:bodyPr/>
          <a:lstStyle/>
          <a:p>
            <a:pPr fontAlgn="auto">
              <a:spcAft>
                <a:spcPts val="0"/>
              </a:spcAft>
              <a:defRPr/>
            </a:pPr>
            <a:r>
              <a:rPr lang="en-US"/>
              <a:t>Identification of Giftedness</a:t>
            </a:r>
          </a:p>
        </p:txBody>
      </p:sp>
      <p:sp>
        <p:nvSpPr>
          <p:cNvPr id="20485" name="Rectangle 7"/>
          <p:cNvSpPr>
            <a:spLocks noGrp="1"/>
          </p:cNvSpPr>
          <p:nvPr>
            <p:ph idx="1"/>
          </p:nvPr>
        </p:nvSpPr>
        <p:spPr/>
        <p:txBody>
          <a:bodyPr/>
          <a:lstStyle/>
          <a:p>
            <a:r>
              <a:rPr lang="en-US" dirty="0" smtClean="0"/>
              <a:t>Commonly used methods</a:t>
            </a:r>
          </a:p>
          <a:p>
            <a:pPr lvl="1">
              <a:buFont typeface="Arial" pitchFamily="34" charset="0"/>
              <a:buChar char="•"/>
            </a:pPr>
            <a:r>
              <a:rPr lang="en-US" dirty="0" smtClean="0"/>
              <a:t>IQ tests</a:t>
            </a:r>
          </a:p>
          <a:p>
            <a:pPr lvl="1">
              <a:buFont typeface="Arial" pitchFamily="34" charset="0"/>
              <a:buChar char="•"/>
            </a:pPr>
            <a:r>
              <a:rPr lang="en-US" dirty="0" smtClean="0"/>
              <a:t>Standardized achievement test scores</a:t>
            </a:r>
          </a:p>
          <a:p>
            <a:pPr lvl="1">
              <a:buFont typeface="Arial" pitchFamily="34" charset="0"/>
              <a:buChar char="•"/>
            </a:pPr>
            <a:r>
              <a:rPr lang="en-US" dirty="0" smtClean="0"/>
              <a:t>Teacher or parent nominations</a:t>
            </a:r>
          </a:p>
          <a:p>
            <a:pPr lvl="1">
              <a:buFont typeface="Arial" pitchFamily="34" charset="0"/>
              <a:buChar char="•"/>
            </a:pPr>
            <a:r>
              <a:rPr lang="en-US" dirty="0" smtClean="0"/>
              <a:t>Peer or self nominations</a:t>
            </a:r>
          </a:p>
          <a:p>
            <a:pPr lvl="1">
              <a:buFont typeface="Arial" pitchFamily="34" charset="0"/>
              <a:buChar char="•"/>
            </a:pPr>
            <a:r>
              <a:rPr lang="en-US" dirty="0" smtClean="0"/>
              <a:t>Evaluation of work or performances</a:t>
            </a:r>
          </a:p>
          <a:p>
            <a:pPr>
              <a:buFont typeface="Wingdings 2" pitchFamily="18" charset="2"/>
              <a:buNone/>
            </a:pPr>
            <a:endParaRPr lang="en-US" dirty="0" smtClean="0"/>
          </a:p>
        </p:txBody>
      </p:sp>
      <p:sp>
        <p:nvSpPr>
          <p:cNvPr id="6" name="Rectangle 8"/>
          <p:cNvSpPr/>
          <p:nvPr/>
        </p:nvSpPr>
        <p:spPr>
          <a:xfrm>
            <a:off x="3124200" y="6248400"/>
            <a:ext cx="2895600" cy="457200"/>
          </a:xfrm>
          <a:prstGeom prst="rect">
            <a:avLst/>
          </a:prstGeom>
          <a:noFill/>
          <a:ln>
            <a:noFill/>
            <a:prstDash val="solid"/>
          </a:ln>
          <a:effectLst>
            <a:outerShdw dist="22997" dir="5400000" algn="tl">
              <a:srgbClr val="000000">
                <a:alpha val="35000"/>
              </a:srgbClr>
            </a:outerShdw>
          </a:effectLst>
        </p:spPr>
        <p:txBody>
          <a:bodyPr lIns="90489" tIns="44448" rIns="90489" bIns="44448" anchor="b" anchorCtr="1"/>
          <a:lstStyle/>
          <a:p>
            <a:pPr algn="ctr" fontAlgn="auto">
              <a:spcBef>
                <a:spcPts val="0"/>
              </a:spcBef>
              <a:spcAft>
                <a:spcPts val="0"/>
              </a:spcAft>
              <a:defRPr sz="1800" b="0" i="0" u="none" strike="noStrike" kern="0" cap="none" spc="0" baseline="0">
                <a:solidFill>
                  <a:srgbClr val="000000"/>
                </a:solidFill>
                <a:uFillTx/>
              </a:defRPr>
            </a:pPr>
            <a:endParaRPr lang="en-US" sz="1000">
              <a:solidFill>
                <a:srgbClr val="000000"/>
              </a:solidFill>
              <a:latin typeface="Arial"/>
              <a:ea typeface="ＭＳ Ｐゴシック"/>
              <a:cs typeface="+mn-cs"/>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TT" dirty="0" smtClean="0"/>
              <a:t>Psychological &amp; Behavioural Characteristics</a:t>
            </a:r>
            <a:endParaRPr lang="en-TT" dirty="0"/>
          </a:p>
        </p:txBody>
      </p:sp>
      <p:sp>
        <p:nvSpPr>
          <p:cNvPr id="3" name="Content Placeholder 2"/>
          <p:cNvSpPr>
            <a:spLocks noGrp="1"/>
          </p:cNvSpPr>
          <p:nvPr>
            <p:ph idx="1"/>
          </p:nvPr>
        </p:nvSpPr>
        <p:spPr/>
        <p:txBody>
          <a:bodyPr/>
          <a:lstStyle/>
          <a:p>
            <a:r>
              <a:rPr lang="en-US" dirty="0" smtClean="0"/>
              <a:t>Far ahead of age group in specific areas of performance</a:t>
            </a:r>
          </a:p>
          <a:p>
            <a:r>
              <a:rPr lang="en-US" dirty="0" smtClean="0"/>
              <a:t>Learn to read easily or before starting school</a:t>
            </a:r>
          </a:p>
          <a:p>
            <a:r>
              <a:rPr lang="en-US" dirty="0" smtClean="0"/>
              <a:t>Can be advanced in one area but not in  another</a:t>
            </a:r>
          </a:p>
          <a:p>
            <a:r>
              <a:rPr lang="en-US" dirty="0" smtClean="0"/>
              <a:t>Can become bored if not challenged</a:t>
            </a:r>
          </a:p>
          <a:p>
            <a:endParaRPr lang="en-TT"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p:nvPr/>
        </p:nvSpPr>
        <p:spPr>
          <a:xfrm>
            <a:off x="3124200" y="6248400"/>
            <a:ext cx="2895600" cy="457200"/>
          </a:xfrm>
          <a:prstGeom prst="rect">
            <a:avLst/>
          </a:prstGeom>
          <a:noFill/>
          <a:ln>
            <a:noFill/>
            <a:prstDash val="solid"/>
          </a:ln>
          <a:effectLst>
            <a:outerShdw dist="22997" dir="5400000" algn="tl">
              <a:srgbClr val="000000">
                <a:alpha val="35000"/>
              </a:srgbClr>
            </a:outerShdw>
          </a:effectLst>
        </p:spPr>
        <p:txBody>
          <a:bodyPr wrap="none" anchor="ctr"/>
          <a:lstStyle/>
          <a:p>
            <a:pPr fontAlgn="auto">
              <a:spcBef>
                <a:spcPts val="0"/>
              </a:spcBef>
              <a:spcAft>
                <a:spcPts val="0"/>
              </a:spcAft>
              <a:defRPr sz="1800" b="0" i="0" u="none" strike="noStrike" kern="0" cap="none" spc="0" baseline="0">
                <a:solidFill>
                  <a:srgbClr val="000000"/>
                </a:solidFill>
                <a:uFillTx/>
              </a:defRPr>
            </a:pPr>
            <a:endParaRPr lang="en-US" sz="2400">
              <a:solidFill>
                <a:srgbClr val="000000"/>
              </a:solidFill>
              <a:latin typeface="Tahoma"/>
              <a:ea typeface="ＭＳ Ｐゴシック"/>
              <a:cs typeface="+mn-cs"/>
            </a:endParaRPr>
          </a:p>
        </p:txBody>
      </p:sp>
      <p:sp>
        <p:nvSpPr>
          <p:cNvPr id="3" name="Rectangle 3"/>
          <p:cNvSpPr/>
          <p:nvPr/>
        </p:nvSpPr>
        <p:spPr>
          <a:xfrm>
            <a:off x="685800" y="6248400"/>
            <a:ext cx="1905000" cy="457200"/>
          </a:xfrm>
          <a:prstGeom prst="rect">
            <a:avLst/>
          </a:prstGeom>
          <a:noFill/>
          <a:ln>
            <a:noFill/>
            <a:prstDash val="solid"/>
          </a:ln>
          <a:effectLst>
            <a:outerShdw dist="22997" dir="5400000" algn="tl">
              <a:srgbClr val="000000">
                <a:alpha val="35000"/>
              </a:srgbClr>
            </a:outerShdw>
          </a:effectLst>
        </p:spPr>
        <p:txBody>
          <a:bodyPr wrap="none" anchor="ctr"/>
          <a:lstStyle/>
          <a:p>
            <a:pPr fontAlgn="auto">
              <a:spcBef>
                <a:spcPts val="0"/>
              </a:spcBef>
              <a:spcAft>
                <a:spcPts val="0"/>
              </a:spcAft>
              <a:defRPr sz="1800" b="0" i="0" u="none" strike="noStrike" kern="0" cap="none" spc="0" baseline="0">
                <a:solidFill>
                  <a:srgbClr val="000000"/>
                </a:solidFill>
                <a:uFillTx/>
              </a:defRPr>
            </a:pPr>
            <a:endParaRPr lang="en-US" sz="2400">
              <a:solidFill>
                <a:srgbClr val="000000"/>
              </a:solidFill>
              <a:latin typeface="Tahoma"/>
              <a:ea typeface="ＭＳ Ｐゴシック"/>
              <a:cs typeface="+mn-cs"/>
            </a:endParaRPr>
          </a:p>
        </p:txBody>
      </p:sp>
      <p:sp>
        <p:nvSpPr>
          <p:cNvPr id="4" name="Rectangle 6"/>
          <p:cNvSpPr txBox="1">
            <a:spLocks noGrp="1"/>
          </p:cNvSpPr>
          <p:nvPr>
            <p:ph type="title"/>
          </p:nvPr>
        </p:nvSpPr>
        <p:spPr/>
        <p:txBody>
          <a:bodyPr>
            <a:normAutofit fontScale="90000"/>
          </a:bodyPr>
          <a:lstStyle/>
          <a:p>
            <a:pPr fontAlgn="auto">
              <a:spcAft>
                <a:spcPts val="0"/>
              </a:spcAft>
              <a:defRPr/>
            </a:pPr>
            <a:r>
              <a:rPr lang="en-US" sz="4000"/>
              <a:t>Neglected Groups with Special Gifts and Talents</a:t>
            </a:r>
          </a:p>
        </p:txBody>
      </p:sp>
      <p:sp>
        <p:nvSpPr>
          <p:cNvPr id="25605" name="Rectangle 7"/>
          <p:cNvSpPr>
            <a:spLocks noGrp="1"/>
          </p:cNvSpPr>
          <p:nvPr>
            <p:ph idx="1"/>
          </p:nvPr>
        </p:nvSpPr>
        <p:spPr/>
        <p:txBody>
          <a:bodyPr/>
          <a:lstStyle/>
          <a:p>
            <a:r>
              <a:rPr lang="en-US" smtClean="0"/>
              <a:t>Underachievers</a:t>
            </a:r>
          </a:p>
          <a:p>
            <a:r>
              <a:rPr lang="en-US" smtClean="0"/>
              <a:t>Students low in socioeconomic status and in remote areas</a:t>
            </a:r>
          </a:p>
          <a:p>
            <a:r>
              <a:rPr lang="en-US" smtClean="0"/>
              <a:t>Students from cultural- or ethnic-minority groups</a:t>
            </a:r>
          </a:p>
          <a:p>
            <a:r>
              <a:rPr lang="en-US" smtClean="0"/>
              <a:t>Students with disabilities</a:t>
            </a:r>
          </a:p>
          <a:p>
            <a:r>
              <a:rPr lang="en-US" smtClean="0"/>
              <a:t>Females</a:t>
            </a:r>
          </a:p>
        </p:txBody>
      </p:sp>
      <p:sp>
        <p:nvSpPr>
          <p:cNvPr id="6" name="Rectangle 8"/>
          <p:cNvSpPr/>
          <p:nvPr/>
        </p:nvSpPr>
        <p:spPr>
          <a:xfrm>
            <a:off x="3124200" y="6248400"/>
            <a:ext cx="2895600" cy="457200"/>
          </a:xfrm>
          <a:prstGeom prst="rect">
            <a:avLst/>
          </a:prstGeom>
          <a:noFill/>
          <a:ln>
            <a:noFill/>
            <a:prstDash val="solid"/>
          </a:ln>
          <a:effectLst>
            <a:outerShdw dist="22997" dir="5400000" algn="tl">
              <a:srgbClr val="000000">
                <a:alpha val="35000"/>
              </a:srgbClr>
            </a:outerShdw>
          </a:effectLst>
        </p:spPr>
        <p:txBody>
          <a:bodyPr lIns="90489" tIns="44448" rIns="90489" bIns="44448" anchor="b" anchorCtr="1"/>
          <a:lstStyle/>
          <a:p>
            <a:pPr algn="ctr" fontAlgn="auto">
              <a:spcBef>
                <a:spcPts val="0"/>
              </a:spcBef>
              <a:spcAft>
                <a:spcPts val="0"/>
              </a:spcAft>
              <a:defRPr sz="1800" b="0" i="0" u="none" strike="noStrike" kern="0" cap="none" spc="0" baseline="0">
                <a:solidFill>
                  <a:srgbClr val="000000"/>
                </a:solidFill>
                <a:uFillTx/>
              </a:defRPr>
            </a:pPr>
            <a:endParaRPr lang="en-US" sz="1000">
              <a:solidFill>
                <a:srgbClr val="000000"/>
              </a:solidFill>
              <a:latin typeface="Arial"/>
              <a:ea typeface="ＭＳ Ｐゴシック"/>
              <a:cs typeface="+mn-cs"/>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dirty="0" smtClean="0"/>
              <a:t>Stereotypes</a:t>
            </a:r>
            <a:endParaRPr lang="en-TT" dirty="0"/>
          </a:p>
        </p:txBody>
      </p:sp>
      <p:sp>
        <p:nvSpPr>
          <p:cNvPr id="3" name="Content Placeholder 2"/>
          <p:cNvSpPr>
            <a:spLocks noGrp="1"/>
          </p:cNvSpPr>
          <p:nvPr>
            <p:ph idx="1"/>
          </p:nvPr>
        </p:nvSpPr>
        <p:spPr/>
        <p:txBody>
          <a:bodyPr>
            <a:normAutofit/>
          </a:bodyPr>
          <a:lstStyle/>
          <a:p>
            <a:pPr lvl="2">
              <a:lnSpc>
                <a:spcPct val="90000"/>
              </a:lnSpc>
              <a:spcBef>
                <a:spcPts val="500"/>
              </a:spcBef>
              <a:buNone/>
            </a:pPr>
            <a:endParaRPr lang="en-US" sz="2200" dirty="0" smtClean="0"/>
          </a:p>
          <a:p>
            <a:r>
              <a:rPr lang="en-TT" dirty="0" smtClean="0"/>
              <a:t>Physically weak, socially inept, narrow in interest, prone to emotional instability</a:t>
            </a:r>
          </a:p>
          <a:p>
            <a:r>
              <a:rPr lang="en-TT" dirty="0" smtClean="0"/>
              <a:t>Superior intelligence, physique, social attractiveness, achievement, emotional stability, and moral character</a:t>
            </a:r>
          </a:p>
          <a:p>
            <a:r>
              <a:rPr lang="en-TT" dirty="0" smtClean="0"/>
              <a:t>Misconception that genius predisposes people to mental illness</a:t>
            </a:r>
            <a:endParaRPr lang="en-TT"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p:nvPr/>
        </p:nvSpPr>
        <p:spPr>
          <a:xfrm>
            <a:off x="3124200" y="6248400"/>
            <a:ext cx="2895600" cy="457200"/>
          </a:xfrm>
          <a:prstGeom prst="rect">
            <a:avLst/>
          </a:prstGeom>
          <a:noFill/>
          <a:ln>
            <a:noFill/>
            <a:prstDash val="solid"/>
          </a:ln>
          <a:effectLst>
            <a:outerShdw dist="22997" dir="5400000" algn="tl">
              <a:srgbClr val="000000">
                <a:alpha val="35000"/>
              </a:srgbClr>
            </a:outerShdw>
          </a:effectLst>
        </p:spPr>
        <p:txBody>
          <a:bodyPr wrap="none" anchor="ctr"/>
          <a:lstStyle/>
          <a:p>
            <a:pPr fontAlgn="auto">
              <a:spcBef>
                <a:spcPts val="0"/>
              </a:spcBef>
              <a:spcAft>
                <a:spcPts val="0"/>
              </a:spcAft>
              <a:defRPr sz="1800" b="0" i="0" u="none" strike="noStrike" kern="0" cap="none" spc="0" baseline="0">
                <a:solidFill>
                  <a:srgbClr val="000000"/>
                </a:solidFill>
                <a:uFillTx/>
              </a:defRPr>
            </a:pPr>
            <a:endParaRPr lang="en-US" sz="2400">
              <a:solidFill>
                <a:srgbClr val="000000"/>
              </a:solidFill>
              <a:latin typeface="Tahoma"/>
              <a:ea typeface="ＭＳ Ｐゴシック"/>
              <a:cs typeface="+mn-cs"/>
            </a:endParaRPr>
          </a:p>
        </p:txBody>
      </p:sp>
      <p:sp>
        <p:nvSpPr>
          <p:cNvPr id="3" name="Rectangle 3"/>
          <p:cNvSpPr/>
          <p:nvPr/>
        </p:nvSpPr>
        <p:spPr>
          <a:xfrm>
            <a:off x="685800" y="6248400"/>
            <a:ext cx="1905000" cy="457200"/>
          </a:xfrm>
          <a:prstGeom prst="rect">
            <a:avLst/>
          </a:prstGeom>
          <a:noFill/>
          <a:ln>
            <a:noFill/>
            <a:prstDash val="solid"/>
          </a:ln>
          <a:effectLst>
            <a:outerShdw dist="22997" dir="5400000" algn="tl">
              <a:srgbClr val="000000">
                <a:alpha val="35000"/>
              </a:srgbClr>
            </a:outerShdw>
          </a:effectLst>
        </p:spPr>
        <p:txBody>
          <a:bodyPr wrap="none" anchor="ctr"/>
          <a:lstStyle/>
          <a:p>
            <a:pPr fontAlgn="auto">
              <a:spcBef>
                <a:spcPts val="0"/>
              </a:spcBef>
              <a:spcAft>
                <a:spcPts val="0"/>
              </a:spcAft>
              <a:defRPr sz="1800" b="0" i="0" u="none" strike="noStrike" kern="0" cap="none" spc="0" baseline="0">
                <a:solidFill>
                  <a:srgbClr val="000000"/>
                </a:solidFill>
                <a:uFillTx/>
              </a:defRPr>
            </a:pPr>
            <a:endParaRPr lang="en-US" sz="2400">
              <a:solidFill>
                <a:srgbClr val="000000"/>
              </a:solidFill>
              <a:latin typeface="Tahoma"/>
              <a:ea typeface="ＭＳ Ｐゴシック"/>
              <a:cs typeface="+mn-cs"/>
            </a:endParaRPr>
          </a:p>
        </p:txBody>
      </p:sp>
      <p:sp>
        <p:nvSpPr>
          <p:cNvPr id="4" name="Rectangle 6"/>
          <p:cNvSpPr txBox="1">
            <a:spLocks noGrp="1"/>
          </p:cNvSpPr>
          <p:nvPr>
            <p:ph type="title"/>
          </p:nvPr>
        </p:nvSpPr>
        <p:spPr/>
        <p:txBody>
          <a:bodyPr/>
          <a:lstStyle/>
          <a:p>
            <a:pPr fontAlgn="auto">
              <a:spcAft>
                <a:spcPts val="0"/>
              </a:spcAft>
              <a:defRPr/>
            </a:pPr>
            <a:r>
              <a:rPr lang="en-US"/>
              <a:t>Educational Considerations</a:t>
            </a:r>
          </a:p>
        </p:txBody>
      </p:sp>
      <p:sp>
        <p:nvSpPr>
          <p:cNvPr id="26629" name="Rectangle 7"/>
          <p:cNvSpPr>
            <a:spLocks noGrp="1"/>
          </p:cNvSpPr>
          <p:nvPr>
            <p:ph idx="1"/>
          </p:nvPr>
        </p:nvSpPr>
        <p:spPr/>
        <p:txBody>
          <a:bodyPr/>
          <a:lstStyle/>
          <a:p>
            <a:pPr>
              <a:lnSpc>
                <a:spcPct val="90000"/>
              </a:lnSpc>
              <a:spcBef>
                <a:spcPts val="700"/>
              </a:spcBef>
            </a:pPr>
            <a:r>
              <a:rPr lang="en-US" sz="3000" dirty="0" smtClean="0"/>
              <a:t>Education should have three characteristics</a:t>
            </a:r>
            <a:r>
              <a:rPr lang="en-US" sz="2800" dirty="0" smtClean="0"/>
              <a:t>:</a:t>
            </a:r>
          </a:p>
          <a:p>
            <a:pPr lvl="1">
              <a:lnSpc>
                <a:spcPct val="90000"/>
              </a:lnSpc>
              <a:spcBef>
                <a:spcPts val="600"/>
              </a:spcBef>
              <a:buFont typeface="Arial" pitchFamily="34" charset="0"/>
              <a:buChar char="•"/>
            </a:pPr>
            <a:r>
              <a:rPr lang="en-US" sz="2600" dirty="0" smtClean="0"/>
              <a:t>Curriculum designed to accommodate advanced skills</a:t>
            </a:r>
          </a:p>
          <a:p>
            <a:pPr lvl="1">
              <a:lnSpc>
                <a:spcPct val="90000"/>
              </a:lnSpc>
              <a:spcBef>
                <a:spcPts val="600"/>
              </a:spcBef>
              <a:buFont typeface="Arial" pitchFamily="34" charset="0"/>
              <a:buChar char="•"/>
            </a:pPr>
            <a:r>
              <a:rPr lang="en-US" sz="2600" dirty="0" smtClean="0"/>
              <a:t>Instructional strategies consistent with learning style</a:t>
            </a:r>
          </a:p>
          <a:p>
            <a:pPr lvl="1">
              <a:lnSpc>
                <a:spcPct val="90000"/>
              </a:lnSpc>
              <a:spcBef>
                <a:spcPts val="600"/>
              </a:spcBef>
              <a:buFont typeface="Arial" pitchFamily="34" charset="0"/>
              <a:buChar char="•"/>
            </a:pPr>
            <a:r>
              <a:rPr lang="en-US" sz="2600" dirty="0" smtClean="0"/>
              <a:t>Arrangements facilitating appropriate grouping</a:t>
            </a:r>
          </a:p>
          <a:p>
            <a:pPr>
              <a:lnSpc>
                <a:spcPct val="90000"/>
              </a:lnSpc>
              <a:spcBef>
                <a:spcPts val="700"/>
              </a:spcBef>
            </a:pPr>
            <a:r>
              <a:rPr lang="en-US" sz="3000" dirty="0" smtClean="0"/>
              <a:t>Acceleration</a:t>
            </a:r>
          </a:p>
          <a:p>
            <a:pPr>
              <a:lnSpc>
                <a:spcPct val="90000"/>
              </a:lnSpc>
              <a:spcBef>
                <a:spcPts val="700"/>
              </a:spcBef>
            </a:pPr>
            <a:r>
              <a:rPr lang="en-US" sz="3000" dirty="0" smtClean="0"/>
              <a:t>Enrichment</a:t>
            </a:r>
          </a:p>
        </p:txBody>
      </p:sp>
      <p:sp>
        <p:nvSpPr>
          <p:cNvPr id="6" name="Rectangle 8"/>
          <p:cNvSpPr/>
          <p:nvPr/>
        </p:nvSpPr>
        <p:spPr>
          <a:xfrm>
            <a:off x="3124200" y="6248400"/>
            <a:ext cx="2895600" cy="457200"/>
          </a:xfrm>
          <a:prstGeom prst="rect">
            <a:avLst/>
          </a:prstGeom>
          <a:noFill/>
          <a:ln>
            <a:noFill/>
            <a:prstDash val="solid"/>
          </a:ln>
          <a:effectLst>
            <a:outerShdw dist="22997" dir="5400000" algn="tl">
              <a:srgbClr val="000000">
                <a:alpha val="35000"/>
              </a:srgbClr>
            </a:outerShdw>
          </a:effectLst>
        </p:spPr>
        <p:txBody>
          <a:bodyPr lIns="90489" tIns="44448" rIns="90489" bIns="44448" anchor="b" anchorCtr="1"/>
          <a:lstStyle/>
          <a:p>
            <a:pPr algn="ctr" fontAlgn="auto">
              <a:spcBef>
                <a:spcPts val="0"/>
              </a:spcBef>
              <a:spcAft>
                <a:spcPts val="0"/>
              </a:spcAft>
              <a:defRPr sz="1800" b="0" i="0" u="none" strike="noStrike" kern="0" cap="none" spc="0" baseline="0">
                <a:solidFill>
                  <a:srgbClr val="000000"/>
                </a:solidFill>
                <a:uFillTx/>
              </a:defRPr>
            </a:pPr>
            <a:endParaRPr lang="en-US" sz="1000">
              <a:solidFill>
                <a:srgbClr val="000000"/>
              </a:solidFill>
              <a:latin typeface="Arial"/>
              <a:ea typeface="ＭＳ Ｐゴシック"/>
              <a:cs typeface="+mn-cs"/>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dirty="0" smtClean="0"/>
              <a:t>Enrichment vs. Acceleration</a:t>
            </a:r>
            <a:endParaRPr lang="en-TT" dirty="0"/>
          </a:p>
        </p:txBody>
      </p:sp>
      <p:sp>
        <p:nvSpPr>
          <p:cNvPr id="3" name="Content Placeholder 2"/>
          <p:cNvSpPr>
            <a:spLocks noGrp="1"/>
          </p:cNvSpPr>
          <p:nvPr>
            <p:ph idx="1"/>
          </p:nvPr>
        </p:nvSpPr>
        <p:spPr/>
        <p:txBody>
          <a:bodyPr>
            <a:normAutofit fontScale="92500" lnSpcReduction="20000"/>
          </a:bodyPr>
          <a:lstStyle/>
          <a:p>
            <a:r>
              <a:rPr lang="en-US" u="sng" dirty="0" smtClean="0"/>
              <a:t>Enrichment</a:t>
            </a:r>
            <a:r>
              <a:rPr lang="en-US" dirty="0" smtClean="0"/>
              <a:t>- Additional learning experiences provided for a student while remaining in the grade level appropriate to age</a:t>
            </a:r>
          </a:p>
          <a:p>
            <a:endParaRPr lang="en-US" u="sng" dirty="0" smtClean="0"/>
          </a:p>
          <a:p>
            <a:r>
              <a:rPr lang="en-US" u="sng" dirty="0" smtClean="0"/>
              <a:t>Acceleration</a:t>
            </a:r>
            <a:r>
              <a:rPr lang="en-US" dirty="0" smtClean="0"/>
              <a:t>- Placing students with talents ahead of their age-appropriate grade level</a:t>
            </a:r>
            <a:endParaRPr lang="en-US" u="sng" dirty="0" smtClean="0"/>
          </a:p>
          <a:p>
            <a:endParaRPr lang="en-US" u="sng" dirty="0" smtClean="0"/>
          </a:p>
          <a:p>
            <a:r>
              <a:rPr lang="en-US" dirty="0" smtClean="0"/>
              <a:t>Students at all ages and grade levels are entitled to challenging and appropriate instruction if they are to develop their talents fully</a:t>
            </a:r>
          </a:p>
          <a:p>
            <a:endParaRPr lang="en-TT"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dirty="0" smtClean="0"/>
              <a:t>Teaching Gifted Learners</a:t>
            </a:r>
            <a:endParaRPr lang="en-TT" dirty="0"/>
          </a:p>
        </p:txBody>
      </p:sp>
      <p:pic>
        <p:nvPicPr>
          <p:cNvPr id="4" name="Picture 2" descr="http://scoop08.com/files/images/obama%20teaching.jpg"/>
          <p:cNvPicPr>
            <a:picLocks noGrp="1" noChangeAspect="1" noChangeArrowheads="1"/>
          </p:cNvPicPr>
          <p:nvPr>
            <p:ph idx="1"/>
          </p:nvPr>
        </p:nvPicPr>
        <p:blipFill>
          <a:blip r:embed="rId2" cstate="print"/>
          <a:srcRect/>
          <a:stretch>
            <a:fillRect/>
          </a:stretch>
        </p:blipFill>
        <p:spPr bwMode="auto">
          <a:xfrm>
            <a:off x="2405062" y="2324894"/>
            <a:ext cx="4333875" cy="3076575"/>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dirty="0" smtClean="0"/>
              <a:t>Teaching strategies</a:t>
            </a:r>
            <a:endParaRPr lang="en-TT" dirty="0"/>
          </a:p>
        </p:txBody>
      </p:sp>
      <p:sp>
        <p:nvSpPr>
          <p:cNvPr id="3" name="Content Placeholder 2"/>
          <p:cNvSpPr>
            <a:spLocks noGrp="1"/>
          </p:cNvSpPr>
          <p:nvPr>
            <p:ph idx="1"/>
          </p:nvPr>
        </p:nvSpPr>
        <p:spPr/>
        <p:txBody>
          <a:bodyPr/>
          <a:lstStyle/>
          <a:p>
            <a:r>
              <a:rPr lang="en-US" dirty="0" smtClean="0"/>
              <a:t>Create independent project activities</a:t>
            </a:r>
          </a:p>
          <a:p>
            <a:r>
              <a:rPr lang="en-US" dirty="0" smtClean="0"/>
              <a:t>Create academic competitions at school </a:t>
            </a:r>
          </a:p>
          <a:p>
            <a:r>
              <a:rPr lang="en-US" dirty="0" smtClean="0"/>
              <a:t>Plan “enrichment” activities</a:t>
            </a:r>
          </a:p>
          <a:p>
            <a:r>
              <a:rPr lang="en-US" dirty="0" smtClean="0"/>
              <a:t>Do not be an “expert” be a “facilitator”</a:t>
            </a:r>
          </a:p>
          <a:p>
            <a:r>
              <a:rPr lang="en-US" dirty="0" smtClean="0"/>
              <a:t>Create learning centers in the classroom so students can work at their own pace</a:t>
            </a:r>
          </a:p>
          <a:p>
            <a:r>
              <a:rPr lang="en-US" dirty="0" smtClean="0"/>
              <a:t>Incorporate multiple intelligences (linguistic, visual, bodily, musical, etc.)</a:t>
            </a:r>
          </a:p>
          <a:p>
            <a:endParaRPr lang="en-TT"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dirty="0" smtClean="0"/>
              <a:t>Objectives </a:t>
            </a:r>
            <a:endParaRPr lang="en-TT" dirty="0"/>
          </a:p>
        </p:txBody>
      </p:sp>
      <p:sp>
        <p:nvSpPr>
          <p:cNvPr id="3" name="Content Placeholder 2"/>
          <p:cNvSpPr>
            <a:spLocks noGrp="1"/>
          </p:cNvSpPr>
          <p:nvPr>
            <p:ph idx="1"/>
          </p:nvPr>
        </p:nvSpPr>
        <p:spPr/>
        <p:txBody>
          <a:bodyPr>
            <a:normAutofit fontScale="92500" lnSpcReduction="20000"/>
          </a:bodyPr>
          <a:lstStyle/>
          <a:p>
            <a:pPr>
              <a:buNone/>
            </a:pPr>
            <a:r>
              <a:rPr lang="en-TT" dirty="0" smtClean="0"/>
              <a:t>By the end of this presentation students should be able to:</a:t>
            </a:r>
          </a:p>
          <a:p>
            <a:r>
              <a:rPr lang="en-TT" dirty="0" smtClean="0"/>
              <a:t>Define the term giftedness</a:t>
            </a:r>
          </a:p>
          <a:p>
            <a:r>
              <a:rPr lang="en-TT" dirty="0" smtClean="0"/>
              <a:t>Identify the three main types of giftedness</a:t>
            </a:r>
          </a:p>
          <a:p>
            <a:r>
              <a:rPr lang="en-TT" dirty="0" smtClean="0"/>
              <a:t>Discuss the origin and prevalence of giftedness</a:t>
            </a:r>
          </a:p>
          <a:p>
            <a:r>
              <a:rPr lang="en-TT" dirty="0" smtClean="0"/>
              <a:t>Describe methods used to identify special gifts/talents</a:t>
            </a:r>
          </a:p>
          <a:p>
            <a:r>
              <a:rPr lang="en-TT" dirty="0" smtClean="0"/>
              <a:t>Identify characteristics of gifted/talented learners</a:t>
            </a:r>
          </a:p>
          <a:p>
            <a:r>
              <a:rPr lang="en-TT" dirty="0" smtClean="0"/>
              <a:t>Explore curriculum adaptations that are made for gifted/talented learners</a:t>
            </a:r>
          </a:p>
          <a:p>
            <a:endParaRPr lang="en-TT"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p:nvPr/>
        </p:nvSpPr>
        <p:spPr>
          <a:xfrm>
            <a:off x="3124200" y="6248400"/>
            <a:ext cx="2895600" cy="457200"/>
          </a:xfrm>
          <a:prstGeom prst="rect">
            <a:avLst/>
          </a:prstGeom>
          <a:noFill/>
          <a:ln>
            <a:noFill/>
            <a:prstDash val="solid"/>
          </a:ln>
          <a:effectLst>
            <a:outerShdw dist="22997" dir="5400000" algn="tl">
              <a:srgbClr val="000000">
                <a:alpha val="35000"/>
              </a:srgbClr>
            </a:outerShdw>
          </a:effectLst>
        </p:spPr>
        <p:txBody>
          <a:bodyPr wrap="none" anchor="ctr"/>
          <a:lstStyle/>
          <a:p>
            <a:pPr fontAlgn="auto">
              <a:spcBef>
                <a:spcPts val="0"/>
              </a:spcBef>
              <a:spcAft>
                <a:spcPts val="0"/>
              </a:spcAft>
              <a:defRPr sz="1800" b="0" i="0" u="none" strike="noStrike" kern="0" cap="none" spc="0" baseline="0">
                <a:solidFill>
                  <a:srgbClr val="000000"/>
                </a:solidFill>
                <a:uFillTx/>
              </a:defRPr>
            </a:pPr>
            <a:endParaRPr lang="en-US" sz="2400">
              <a:solidFill>
                <a:srgbClr val="000000"/>
              </a:solidFill>
              <a:latin typeface="Tahoma"/>
              <a:ea typeface="ＭＳ Ｐゴシック"/>
              <a:cs typeface="+mn-cs"/>
            </a:endParaRPr>
          </a:p>
        </p:txBody>
      </p:sp>
      <p:sp>
        <p:nvSpPr>
          <p:cNvPr id="3" name="Rectangle 3"/>
          <p:cNvSpPr/>
          <p:nvPr/>
        </p:nvSpPr>
        <p:spPr>
          <a:xfrm>
            <a:off x="685800" y="6248400"/>
            <a:ext cx="1905000" cy="457200"/>
          </a:xfrm>
          <a:prstGeom prst="rect">
            <a:avLst/>
          </a:prstGeom>
          <a:noFill/>
          <a:ln>
            <a:noFill/>
            <a:prstDash val="solid"/>
          </a:ln>
          <a:effectLst>
            <a:outerShdw dist="22997" dir="5400000" algn="tl">
              <a:srgbClr val="000000">
                <a:alpha val="35000"/>
              </a:srgbClr>
            </a:outerShdw>
          </a:effectLst>
        </p:spPr>
        <p:txBody>
          <a:bodyPr wrap="none" anchor="ctr"/>
          <a:lstStyle/>
          <a:p>
            <a:pPr fontAlgn="auto">
              <a:spcBef>
                <a:spcPts val="0"/>
              </a:spcBef>
              <a:spcAft>
                <a:spcPts val="0"/>
              </a:spcAft>
              <a:defRPr sz="1800" b="0" i="0" u="none" strike="noStrike" kern="0" cap="none" spc="0" baseline="0">
                <a:solidFill>
                  <a:srgbClr val="000000"/>
                </a:solidFill>
                <a:uFillTx/>
              </a:defRPr>
            </a:pPr>
            <a:endParaRPr lang="en-US" sz="2400">
              <a:solidFill>
                <a:srgbClr val="000000"/>
              </a:solidFill>
              <a:latin typeface="Tahoma"/>
              <a:ea typeface="ＭＳ Ｐゴシック"/>
              <a:cs typeface="+mn-cs"/>
            </a:endParaRPr>
          </a:p>
        </p:txBody>
      </p:sp>
      <p:sp>
        <p:nvSpPr>
          <p:cNvPr id="4" name="Rectangle 5"/>
          <p:cNvSpPr/>
          <p:nvPr/>
        </p:nvSpPr>
        <p:spPr>
          <a:xfrm>
            <a:off x="3124200" y="6248400"/>
            <a:ext cx="2895600" cy="457200"/>
          </a:xfrm>
          <a:prstGeom prst="rect">
            <a:avLst/>
          </a:prstGeom>
          <a:noFill/>
          <a:ln>
            <a:noFill/>
            <a:prstDash val="solid"/>
          </a:ln>
          <a:effectLst>
            <a:outerShdw dist="22997" dir="5400000" algn="tl">
              <a:srgbClr val="000000">
                <a:alpha val="35000"/>
              </a:srgbClr>
            </a:outerShdw>
          </a:effectLst>
        </p:spPr>
        <p:txBody>
          <a:bodyPr lIns="90489" tIns="44448" rIns="90489" bIns="44448" anchor="b" anchorCtr="1"/>
          <a:lstStyle/>
          <a:p>
            <a:pPr algn="ctr" fontAlgn="auto">
              <a:spcBef>
                <a:spcPts val="0"/>
              </a:spcBef>
              <a:spcAft>
                <a:spcPts val="0"/>
              </a:spcAft>
              <a:defRPr sz="1800" b="0" i="0" u="none" strike="noStrike" kern="0" cap="none" spc="0" baseline="0">
                <a:solidFill>
                  <a:srgbClr val="000000"/>
                </a:solidFill>
                <a:uFillTx/>
              </a:defRPr>
            </a:pPr>
            <a:endParaRPr lang="en-US" sz="1000">
              <a:solidFill>
                <a:srgbClr val="000000"/>
              </a:solidFill>
              <a:latin typeface="Arial"/>
              <a:ea typeface="ＭＳ Ｐゴシック"/>
              <a:cs typeface="+mn-cs"/>
            </a:endParaRPr>
          </a:p>
        </p:txBody>
      </p:sp>
      <p:sp>
        <p:nvSpPr>
          <p:cNvPr id="5" name="Rectangle 6"/>
          <p:cNvSpPr txBox="1">
            <a:spLocks noGrp="1"/>
          </p:cNvSpPr>
          <p:nvPr>
            <p:ph type="title"/>
          </p:nvPr>
        </p:nvSpPr>
        <p:spPr>
          <a:xfrm>
            <a:off x="1093786" y="284158"/>
            <a:ext cx="8050213" cy="1143000"/>
          </a:xfrm>
        </p:spPr>
        <p:txBody>
          <a:bodyPr/>
          <a:lstStyle/>
          <a:p>
            <a:pPr fontAlgn="auto">
              <a:spcAft>
                <a:spcPts val="0"/>
              </a:spcAft>
              <a:defRPr/>
            </a:pPr>
            <a:r>
              <a:rPr lang="en-US" sz="3800"/>
              <a:t>Educational Considerations (cont’d)</a:t>
            </a:r>
          </a:p>
        </p:txBody>
      </p:sp>
      <p:sp>
        <p:nvSpPr>
          <p:cNvPr id="27654" name="Rectangle 7"/>
          <p:cNvSpPr>
            <a:spLocks noGrp="1"/>
          </p:cNvSpPr>
          <p:nvPr>
            <p:ph idx="1"/>
          </p:nvPr>
        </p:nvSpPr>
        <p:spPr/>
        <p:txBody>
          <a:bodyPr>
            <a:normAutofit fontScale="85000" lnSpcReduction="10000"/>
          </a:bodyPr>
          <a:lstStyle/>
          <a:p>
            <a:r>
              <a:rPr lang="en-US" dirty="0" smtClean="0"/>
              <a:t>Early intervention</a:t>
            </a:r>
          </a:p>
          <a:p>
            <a:pPr lvl="1">
              <a:buFont typeface="Arial" pitchFamily="34" charset="0"/>
              <a:buChar char="•"/>
            </a:pPr>
            <a:r>
              <a:rPr lang="en-US" dirty="0" smtClean="0"/>
              <a:t>Problems with definition, identification, programming, evaluation</a:t>
            </a:r>
          </a:p>
          <a:p>
            <a:pPr lvl="1">
              <a:buFont typeface="Arial" pitchFamily="34" charset="0"/>
              <a:buChar char="•"/>
            </a:pPr>
            <a:r>
              <a:rPr lang="en-US" dirty="0" smtClean="0"/>
              <a:t>Negative attitudes inhibiting early intervention</a:t>
            </a:r>
          </a:p>
          <a:p>
            <a:pPr lvl="1">
              <a:buFont typeface="Arial" pitchFamily="34" charset="0"/>
              <a:buChar char="•"/>
            </a:pPr>
            <a:r>
              <a:rPr lang="en-US" dirty="0" smtClean="0"/>
              <a:t>Superior intellectual and/or adaptive behavior, but emotional development similar to peers</a:t>
            </a:r>
          </a:p>
          <a:p>
            <a:pPr lvl="1">
              <a:buFont typeface="Arial" pitchFamily="34" charset="0"/>
              <a:buChar char="•"/>
            </a:pPr>
            <a:r>
              <a:rPr lang="en-US" dirty="0" smtClean="0"/>
              <a:t>Lack of parental advocacy</a:t>
            </a:r>
          </a:p>
          <a:p>
            <a:pPr lvl="1">
              <a:buFont typeface="Arial" pitchFamily="34" charset="0"/>
              <a:buChar char="•"/>
            </a:pPr>
            <a:r>
              <a:rPr lang="en-US" dirty="0" smtClean="0"/>
              <a:t>Lack of teacher training</a:t>
            </a:r>
          </a:p>
          <a:p>
            <a:pPr lvl="1">
              <a:buFont typeface="Arial" pitchFamily="34" charset="0"/>
              <a:buChar char="•"/>
            </a:pPr>
            <a:r>
              <a:rPr lang="en-US" dirty="0" smtClean="0"/>
              <a:t>Financial constraints</a:t>
            </a:r>
          </a:p>
          <a:p>
            <a:pPr lvl="1">
              <a:buFont typeface="Arial" pitchFamily="34" charset="0"/>
              <a:buChar char="•"/>
            </a:pPr>
            <a:r>
              <a:rPr lang="en-US" dirty="0" smtClean="0"/>
              <a:t>Laws preventing early admission </a:t>
            </a:r>
            <a:r>
              <a:rPr lang="en-US" smtClean="0"/>
              <a:t>to school</a:t>
            </a:r>
          </a:p>
          <a:p>
            <a:pPr lvl="1">
              <a:buFont typeface="Arial" pitchFamily="34" charset="0"/>
              <a:buChar char="•"/>
            </a:pPr>
            <a:r>
              <a:rPr lang="en-US" smtClean="0"/>
              <a:t>Policies </a:t>
            </a:r>
            <a:r>
              <a:rPr lang="en-US" dirty="0" smtClean="0"/>
              <a:t>against advancing students to higher grade levels</a:t>
            </a:r>
          </a:p>
          <a:p>
            <a:pPr lvl="1">
              <a:buFont typeface="Arial" pitchFamily="34" charset="0"/>
              <a:buChar char="•"/>
            </a:pPr>
            <a:endParaRPr lang="en-US" dirty="0" smtClean="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p:nvPr/>
        </p:nvSpPr>
        <p:spPr>
          <a:xfrm>
            <a:off x="3124200" y="6248400"/>
            <a:ext cx="2895600" cy="457200"/>
          </a:xfrm>
          <a:prstGeom prst="rect">
            <a:avLst/>
          </a:prstGeom>
          <a:noFill/>
          <a:ln>
            <a:noFill/>
            <a:prstDash val="solid"/>
          </a:ln>
          <a:effectLst>
            <a:outerShdw dist="22997" dir="5400000" algn="tl">
              <a:srgbClr val="000000">
                <a:alpha val="35000"/>
              </a:srgbClr>
            </a:outerShdw>
          </a:effectLst>
        </p:spPr>
        <p:txBody>
          <a:bodyPr wrap="none" anchor="ctr"/>
          <a:lstStyle/>
          <a:p>
            <a:pPr fontAlgn="auto">
              <a:spcBef>
                <a:spcPts val="0"/>
              </a:spcBef>
              <a:spcAft>
                <a:spcPts val="0"/>
              </a:spcAft>
              <a:defRPr sz="1800" b="0" i="0" u="none" strike="noStrike" kern="0" cap="none" spc="0" baseline="0">
                <a:solidFill>
                  <a:srgbClr val="000000"/>
                </a:solidFill>
                <a:uFillTx/>
              </a:defRPr>
            </a:pPr>
            <a:endParaRPr lang="en-US" sz="2400">
              <a:solidFill>
                <a:srgbClr val="000000"/>
              </a:solidFill>
              <a:latin typeface="Tahoma"/>
              <a:ea typeface="ＭＳ Ｐゴシック"/>
              <a:cs typeface="+mn-cs"/>
            </a:endParaRPr>
          </a:p>
        </p:txBody>
      </p:sp>
      <p:sp>
        <p:nvSpPr>
          <p:cNvPr id="3" name="Rectangle 3"/>
          <p:cNvSpPr/>
          <p:nvPr/>
        </p:nvSpPr>
        <p:spPr>
          <a:xfrm>
            <a:off x="685800" y="6248400"/>
            <a:ext cx="1905000" cy="457200"/>
          </a:xfrm>
          <a:prstGeom prst="rect">
            <a:avLst/>
          </a:prstGeom>
          <a:noFill/>
          <a:ln>
            <a:noFill/>
            <a:prstDash val="solid"/>
          </a:ln>
          <a:effectLst>
            <a:outerShdw dist="22997" dir="5400000" algn="tl">
              <a:srgbClr val="000000">
                <a:alpha val="35000"/>
              </a:srgbClr>
            </a:outerShdw>
          </a:effectLst>
        </p:spPr>
        <p:txBody>
          <a:bodyPr wrap="none" anchor="ctr"/>
          <a:lstStyle/>
          <a:p>
            <a:pPr fontAlgn="auto">
              <a:spcBef>
                <a:spcPts val="0"/>
              </a:spcBef>
              <a:spcAft>
                <a:spcPts val="0"/>
              </a:spcAft>
              <a:defRPr sz="1800" b="0" i="0" u="none" strike="noStrike" kern="0" cap="none" spc="0" baseline="0">
                <a:solidFill>
                  <a:srgbClr val="000000"/>
                </a:solidFill>
                <a:uFillTx/>
              </a:defRPr>
            </a:pPr>
            <a:endParaRPr lang="en-US" sz="2400">
              <a:solidFill>
                <a:srgbClr val="000000"/>
              </a:solidFill>
              <a:latin typeface="Tahoma"/>
              <a:ea typeface="ＭＳ Ｐゴシック"/>
              <a:cs typeface="+mn-cs"/>
            </a:endParaRPr>
          </a:p>
        </p:txBody>
      </p:sp>
      <p:sp>
        <p:nvSpPr>
          <p:cNvPr id="4" name="Rectangle 6"/>
          <p:cNvSpPr txBox="1">
            <a:spLocks noGrp="1"/>
          </p:cNvSpPr>
          <p:nvPr>
            <p:ph type="title"/>
          </p:nvPr>
        </p:nvSpPr>
        <p:spPr>
          <a:xfrm>
            <a:off x="1093786" y="284158"/>
            <a:ext cx="8050213" cy="1143000"/>
          </a:xfrm>
        </p:spPr>
        <p:txBody>
          <a:bodyPr/>
          <a:lstStyle/>
          <a:p>
            <a:pPr fontAlgn="auto">
              <a:spcAft>
                <a:spcPts val="0"/>
              </a:spcAft>
              <a:defRPr/>
            </a:pPr>
            <a:r>
              <a:rPr lang="en-US" sz="3800"/>
              <a:t>Educational Considerations (cont’d)</a:t>
            </a:r>
          </a:p>
        </p:txBody>
      </p:sp>
      <p:sp>
        <p:nvSpPr>
          <p:cNvPr id="28677" name="Rectangle 7"/>
          <p:cNvSpPr>
            <a:spLocks noGrp="1"/>
          </p:cNvSpPr>
          <p:nvPr>
            <p:ph idx="1"/>
          </p:nvPr>
        </p:nvSpPr>
        <p:spPr>
          <a:xfrm>
            <a:off x="685800" y="2209800"/>
            <a:ext cx="7772400" cy="4191000"/>
          </a:xfrm>
        </p:spPr>
        <p:txBody>
          <a:bodyPr/>
          <a:lstStyle/>
          <a:p>
            <a:r>
              <a:rPr lang="en-US" dirty="0" smtClean="0"/>
              <a:t>Transition to adulthood</a:t>
            </a:r>
          </a:p>
          <a:p>
            <a:pPr lvl="1">
              <a:buFont typeface="Arial" pitchFamily="34" charset="0"/>
              <a:buChar char="•"/>
            </a:pPr>
            <a:r>
              <a:rPr lang="en-US" dirty="0" smtClean="0"/>
              <a:t>Possible need for personal or career counseling</a:t>
            </a:r>
          </a:p>
          <a:p>
            <a:pPr lvl="1">
              <a:buFont typeface="Arial" pitchFamily="34" charset="0"/>
              <a:buChar char="•"/>
            </a:pPr>
            <a:r>
              <a:rPr lang="en-US" dirty="0" smtClean="0"/>
              <a:t>Acceleration programs versus enrichment</a:t>
            </a:r>
          </a:p>
        </p:txBody>
      </p:sp>
      <p:sp>
        <p:nvSpPr>
          <p:cNvPr id="6" name="Rectangle 8"/>
          <p:cNvSpPr/>
          <p:nvPr/>
        </p:nvSpPr>
        <p:spPr>
          <a:xfrm>
            <a:off x="3124200" y="6172200"/>
            <a:ext cx="2895600" cy="457200"/>
          </a:xfrm>
          <a:prstGeom prst="rect">
            <a:avLst/>
          </a:prstGeom>
          <a:noFill/>
          <a:ln>
            <a:noFill/>
            <a:prstDash val="solid"/>
          </a:ln>
          <a:effectLst>
            <a:outerShdw dist="22997" dir="5400000" algn="tl">
              <a:srgbClr val="000000">
                <a:alpha val="35000"/>
              </a:srgbClr>
            </a:outerShdw>
          </a:effectLst>
        </p:spPr>
        <p:txBody>
          <a:bodyPr lIns="90489" tIns="44448" rIns="90489" bIns="44448" anchor="b" anchorCtr="1"/>
          <a:lstStyle/>
          <a:p>
            <a:pPr algn="ctr" fontAlgn="auto">
              <a:spcBef>
                <a:spcPts val="0"/>
              </a:spcBef>
              <a:spcAft>
                <a:spcPts val="0"/>
              </a:spcAft>
              <a:defRPr sz="1800" b="0" i="0" u="none" strike="noStrike" kern="0" cap="none" spc="0" baseline="0">
                <a:solidFill>
                  <a:srgbClr val="000000"/>
                </a:solidFill>
                <a:uFillTx/>
              </a:defRPr>
            </a:pPr>
            <a:endParaRPr lang="en-US" sz="1000">
              <a:solidFill>
                <a:srgbClr val="000000"/>
              </a:solidFill>
              <a:latin typeface="Arial"/>
              <a:ea typeface="ＭＳ Ｐゴシック"/>
              <a:cs typeface="+mn-cs"/>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araratcc.vic.edu.au/Webstudy/CurriculumAtWork/GiftedEducation/files/cartoons/Mod2_3.gif"/>
          <p:cNvPicPr>
            <a:picLocks noGrp="1" noChangeAspect="1" noChangeArrowheads="1"/>
          </p:cNvPicPr>
          <p:nvPr>
            <p:ph idx="1"/>
          </p:nvPr>
        </p:nvPicPr>
        <p:blipFill>
          <a:blip r:embed="rId2" cstate="print"/>
          <a:srcRect/>
          <a:stretch>
            <a:fillRect/>
          </a:stretch>
        </p:blipFill>
        <p:spPr bwMode="auto">
          <a:xfrm>
            <a:off x="1835696" y="1412776"/>
            <a:ext cx="5673805" cy="4014217"/>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dirty="0" smtClean="0"/>
              <a:t>The ‘</a:t>
            </a:r>
            <a:r>
              <a:rPr lang="en-TT" i="1" dirty="0" smtClean="0"/>
              <a:t>difficulty</a:t>
            </a:r>
            <a:r>
              <a:rPr lang="en-TT" dirty="0" smtClean="0"/>
              <a:t>’ of being gifted</a:t>
            </a:r>
            <a:endParaRPr lang="en-TT" dirty="0"/>
          </a:p>
        </p:txBody>
      </p:sp>
      <p:sp>
        <p:nvSpPr>
          <p:cNvPr id="3" name="Content Placeholder 2"/>
          <p:cNvSpPr>
            <a:spLocks noGrp="1"/>
          </p:cNvSpPr>
          <p:nvPr>
            <p:ph idx="1"/>
          </p:nvPr>
        </p:nvSpPr>
        <p:spPr/>
        <p:txBody>
          <a:bodyPr>
            <a:normAutofit lnSpcReduction="10000"/>
          </a:bodyPr>
          <a:lstStyle/>
          <a:p>
            <a:r>
              <a:rPr lang="en-US" dirty="0" smtClean="0"/>
              <a:t>Pressure from parents and friends</a:t>
            </a:r>
          </a:p>
          <a:p>
            <a:endParaRPr lang="en-US" dirty="0" smtClean="0"/>
          </a:p>
          <a:p>
            <a:r>
              <a:rPr lang="en-US" dirty="0" smtClean="0"/>
              <a:t>Mean labels and being “different”</a:t>
            </a:r>
          </a:p>
          <a:p>
            <a:endParaRPr lang="en-US" dirty="0" smtClean="0"/>
          </a:p>
          <a:p>
            <a:r>
              <a:rPr lang="en-US" dirty="0" smtClean="0"/>
              <a:t>Hard to become well-rounded</a:t>
            </a:r>
          </a:p>
          <a:p>
            <a:endParaRPr lang="en-US" dirty="0" smtClean="0"/>
          </a:p>
          <a:p>
            <a:r>
              <a:rPr lang="en-US" dirty="0" smtClean="0"/>
              <a:t>Internal struggles of own desires and expectations for oneself</a:t>
            </a:r>
          </a:p>
          <a:p>
            <a:endParaRPr lang="en-TT"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dirty="0" smtClean="0"/>
              <a:t>References</a:t>
            </a:r>
            <a:endParaRPr lang="en-TT" dirty="0"/>
          </a:p>
        </p:txBody>
      </p:sp>
      <p:sp>
        <p:nvSpPr>
          <p:cNvPr id="3" name="Content Placeholder 2"/>
          <p:cNvSpPr>
            <a:spLocks noGrp="1"/>
          </p:cNvSpPr>
          <p:nvPr>
            <p:ph idx="1"/>
          </p:nvPr>
        </p:nvSpPr>
        <p:spPr/>
        <p:txBody>
          <a:bodyPr/>
          <a:lstStyle/>
          <a:p>
            <a:r>
              <a:rPr lang="en-US" dirty="0" err="1" smtClean="0"/>
              <a:t>Hallahan</a:t>
            </a:r>
            <a:r>
              <a:rPr lang="en-US" dirty="0" smtClean="0"/>
              <a:t>, D. P. </a:t>
            </a:r>
            <a:r>
              <a:rPr lang="en-US" dirty="0"/>
              <a:t>&amp;</a:t>
            </a:r>
            <a:r>
              <a:rPr lang="en-US" dirty="0" smtClean="0"/>
              <a:t> Kauffman, J. M</a:t>
            </a:r>
            <a:r>
              <a:rPr lang="en-US" dirty="0" smtClean="0"/>
              <a:t>., &amp; Pullen, P. C.  </a:t>
            </a:r>
            <a:r>
              <a:rPr lang="en-US" dirty="0" smtClean="0"/>
              <a:t>(</a:t>
            </a:r>
            <a:r>
              <a:rPr lang="en-US" dirty="0" smtClean="0"/>
              <a:t>2012). </a:t>
            </a:r>
            <a:r>
              <a:rPr lang="en-US" i="1" dirty="0" smtClean="0"/>
              <a:t>Exceptional Learners: An Introduction to Special </a:t>
            </a:r>
            <a:r>
              <a:rPr lang="en-US" i="1" dirty="0" smtClean="0"/>
              <a:t>Education.  </a:t>
            </a:r>
            <a:r>
              <a:rPr lang="en-US" dirty="0" smtClean="0"/>
              <a:t>Boston</a:t>
            </a:r>
            <a:r>
              <a:rPr lang="en-US" dirty="0" smtClean="0"/>
              <a:t>: Pearson</a:t>
            </a:r>
            <a:r>
              <a:rPr lang="en-US" dirty="0" smtClean="0"/>
              <a:t>.</a:t>
            </a:r>
          </a:p>
          <a:p>
            <a:pPr>
              <a:buNone/>
            </a:pPr>
            <a:endParaRPr lang="en-US" dirty="0" smtClean="0"/>
          </a:p>
          <a:p>
            <a:endParaRPr lang="en-TT"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dirty="0" smtClean="0"/>
              <a:t>Activity</a:t>
            </a:r>
            <a:endParaRPr lang="en-TT" dirty="0"/>
          </a:p>
        </p:txBody>
      </p:sp>
      <p:sp>
        <p:nvSpPr>
          <p:cNvPr id="3" name="Content Placeholder 2"/>
          <p:cNvSpPr>
            <a:spLocks noGrp="1"/>
          </p:cNvSpPr>
          <p:nvPr>
            <p:ph idx="1"/>
          </p:nvPr>
        </p:nvSpPr>
        <p:spPr/>
        <p:txBody>
          <a:bodyPr/>
          <a:lstStyle/>
          <a:p>
            <a:r>
              <a:rPr lang="en-TT" dirty="0" smtClean="0"/>
              <a:t>Give two (2) reasons why it is important to identify student with special/gifts or talents in the classroom.</a:t>
            </a:r>
          </a:p>
          <a:p>
            <a:r>
              <a:rPr lang="en-TT" dirty="0" smtClean="0"/>
              <a:t>Suggest (1) reason why you may not want to identify a student as gifted/talented.</a:t>
            </a:r>
            <a:endParaRPr lang="en-TT" dirty="0"/>
          </a:p>
        </p:txBody>
      </p:sp>
      <p:pic>
        <p:nvPicPr>
          <p:cNvPr id="1026" name="Picture 2" descr="C:\Users\DELL\AppData\Local\Microsoft\Windows\Temporary Internet Files\Content.IE5\KBR1AH2E\MC900434389[1].wmf"/>
          <p:cNvPicPr>
            <a:picLocks noChangeAspect="1" noChangeArrowheads="1"/>
          </p:cNvPicPr>
          <p:nvPr/>
        </p:nvPicPr>
        <p:blipFill>
          <a:blip r:embed="rId2" cstate="print"/>
          <a:srcRect/>
          <a:stretch>
            <a:fillRect/>
          </a:stretch>
        </p:blipFill>
        <p:spPr bwMode="auto">
          <a:xfrm>
            <a:off x="6300192" y="4437112"/>
            <a:ext cx="1206500" cy="1901825"/>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dirty="0" smtClean="0"/>
              <a:t>Definition</a:t>
            </a:r>
            <a:endParaRPr lang="en-TT" dirty="0"/>
          </a:p>
        </p:txBody>
      </p:sp>
      <p:sp>
        <p:nvSpPr>
          <p:cNvPr id="3" name="Content Placeholder 2"/>
          <p:cNvSpPr>
            <a:spLocks noGrp="1"/>
          </p:cNvSpPr>
          <p:nvPr>
            <p:ph idx="1"/>
          </p:nvPr>
        </p:nvSpPr>
        <p:spPr/>
        <p:txBody>
          <a:bodyPr/>
          <a:lstStyle/>
          <a:p>
            <a:r>
              <a:rPr lang="en-TT" dirty="0" smtClean="0"/>
              <a:t>The term gifted has NO clear cut definition.</a:t>
            </a:r>
          </a:p>
          <a:p>
            <a:r>
              <a:rPr lang="en-TT" dirty="0" smtClean="0"/>
              <a:t>Any definition of giftedness is shaped to a large extent by what the surrounding culture believes is most useful or necessary for its survival (</a:t>
            </a:r>
            <a:r>
              <a:rPr lang="en-TT" dirty="0" err="1" smtClean="0"/>
              <a:t>Hallahan</a:t>
            </a:r>
            <a:r>
              <a:rPr lang="en-TT" dirty="0" smtClean="0"/>
              <a:t>, Kauffman &amp; Pullen, 2012).</a:t>
            </a:r>
          </a:p>
          <a:p>
            <a:pPr>
              <a:buNone/>
            </a:pPr>
            <a:r>
              <a:rPr lang="en-TT" dirty="0" smtClean="0"/>
              <a:t> </a:t>
            </a:r>
            <a:endParaRPr lang="en-T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p:nvPr/>
        </p:nvSpPr>
        <p:spPr>
          <a:xfrm>
            <a:off x="3124200" y="6248400"/>
            <a:ext cx="2895600" cy="457200"/>
          </a:xfrm>
          <a:prstGeom prst="rect">
            <a:avLst/>
          </a:prstGeom>
          <a:noFill/>
          <a:ln>
            <a:noFill/>
            <a:prstDash val="solid"/>
          </a:ln>
          <a:effectLst>
            <a:outerShdw dist="22997" dir="5400000" algn="tl">
              <a:srgbClr val="000000">
                <a:alpha val="35000"/>
              </a:srgbClr>
            </a:outerShdw>
          </a:effectLst>
        </p:spPr>
        <p:txBody>
          <a:bodyPr wrap="none" anchor="ctr"/>
          <a:lstStyle/>
          <a:p>
            <a:pPr fontAlgn="auto">
              <a:spcBef>
                <a:spcPts val="0"/>
              </a:spcBef>
              <a:spcAft>
                <a:spcPts val="0"/>
              </a:spcAft>
              <a:defRPr sz="1800" b="0" i="0" u="none" strike="noStrike" kern="0" cap="none" spc="0" baseline="0">
                <a:solidFill>
                  <a:srgbClr val="000000"/>
                </a:solidFill>
                <a:uFillTx/>
              </a:defRPr>
            </a:pPr>
            <a:endParaRPr lang="en-US" sz="2400">
              <a:solidFill>
                <a:srgbClr val="000000"/>
              </a:solidFill>
              <a:latin typeface="Tahoma"/>
              <a:ea typeface="ＭＳ Ｐゴシック"/>
              <a:cs typeface="+mn-cs"/>
            </a:endParaRPr>
          </a:p>
        </p:txBody>
      </p:sp>
      <p:sp>
        <p:nvSpPr>
          <p:cNvPr id="3" name="Rectangle 3"/>
          <p:cNvSpPr/>
          <p:nvPr/>
        </p:nvSpPr>
        <p:spPr>
          <a:xfrm>
            <a:off x="685800" y="6248400"/>
            <a:ext cx="1905000" cy="457200"/>
          </a:xfrm>
          <a:prstGeom prst="rect">
            <a:avLst/>
          </a:prstGeom>
          <a:noFill/>
          <a:ln>
            <a:noFill/>
            <a:prstDash val="solid"/>
          </a:ln>
          <a:effectLst>
            <a:outerShdw dist="22997" dir="5400000" algn="tl">
              <a:srgbClr val="000000">
                <a:alpha val="35000"/>
              </a:srgbClr>
            </a:outerShdw>
          </a:effectLst>
        </p:spPr>
        <p:txBody>
          <a:bodyPr wrap="none" anchor="ctr"/>
          <a:lstStyle/>
          <a:p>
            <a:pPr fontAlgn="auto">
              <a:spcBef>
                <a:spcPts val="0"/>
              </a:spcBef>
              <a:spcAft>
                <a:spcPts val="0"/>
              </a:spcAft>
              <a:defRPr sz="1800" b="0" i="0" u="none" strike="noStrike" kern="0" cap="none" spc="0" baseline="0">
                <a:solidFill>
                  <a:srgbClr val="000000"/>
                </a:solidFill>
                <a:uFillTx/>
              </a:defRPr>
            </a:pPr>
            <a:endParaRPr lang="en-US" sz="2400">
              <a:solidFill>
                <a:srgbClr val="000000"/>
              </a:solidFill>
              <a:latin typeface="Tahoma"/>
              <a:ea typeface="ＭＳ Ｐゴシック"/>
              <a:cs typeface="+mn-cs"/>
            </a:endParaRPr>
          </a:p>
        </p:txBody>
      </p:sp>
      <p:sp>
        <p:nvSpPr>
          <p:cNvPr id="4" name="Rectangle 4"/>
          <p:cNvSpPr/>
          <p:nvPr/>
        </p:nvSpPr>
        <p:spPr>
          <a:xfrm>
            <a:off x="3124200" y="6248400"/>
            <a:ext cx="2895600" cy="457200"/>
          </a:xfrm>
          <a:prstGeom prst="rect">
            <a:avLst/>
          </a:prstGeom>
          <a:noFill/>
          <a:ln>
            <a:noFill/>
            <a:prstDash val="solid"/>
          </a:ln>
          <a:effectLst>
            <a:outerShdw dist="22997" dir="5400000" algn="tl">
              <a:srgbClr val="000000">
                <a:alpha val="35000"/>
              </a:srgbClr>
            </a:outerShdw>
          </a:effectLst>
        </p:spPr>
        <p:txBody>
          <a:bodyPr lIns="90489" tIns="44448" rIns="90489" bIns="44448" anchor="b" anchorCtr="1"/>
          <a:lstStyle/>
          <a:p>
            <a:pPr algn="ctr" fontAlgn="auto">
              <a:spcBef>
                <a:spcPts val="0"/>
              </a:spcBef>
              <a:spcAft>
                <a:spcPts val="0"/>
              </a:spcAft>
              <a:defRPr sz="1800" b="0" i="0" u="none" strike="noStrike" kern="0" cap="none" spc="0" baseline="0">
                <a:solidFill>
                  <a:srgbClr val="000000"/>
                </a:solidFill>
                <a:uFillTx/>
              </a:defRPr>
            </a:pPr>
            <a:endParaRPr lang="en-US" sz="1000">
              <a:solidFill>
                <a:srgbClr val="000000"/>
              </a:solidFill>
              <a:latin typeface="Arial"/>
              <a:ea typeface="ＭＳ Ｐゴシック"/>
              <a:cs typeface="+mn-cs"/>
            </a:endParaRPr>
          </a:p>
        </p:txBody>
      </p:sp>
      <p:sp>
        <p:nvSpPr>
          <p:cNvPr id="5" name="Rectangle 6"/>
          <p:cNvSpPr txBox="1">
            <a:spLocks noGrp="1"/>
          </p:cNvSpPr>
          <p:nvPr>
            <p:ph type="title"/>
          </p:nvPr>
        </p:nvSpPr>
        <p:spPr/>
        <p:txBody>
          <a:bodyPr/>
          <a:lstStyle/>
          <a:p>
            <a:pPr fontAlgn="auto">
              <a:spcAft>
                <a:spcPts val="0"/>
              </a:spcAft>
              <a:defRPr/>
            </a:pPr>
            <a:r>
              <a:rPr lang="en-US"/>
              <a:t>Definition</a:t>
            </a:r>
          </a:p>
        </p:txBody>
      </p:sp>
      <p:sp>
        <p:nvSpPr>
          <p:cNvPr id="13318" name="Rectangle 7"/>
          <p:cNvSpPr>
            <a:spLocks noGrp="1"/>
          </p:cNvSpPr>
          <p:nvPr>
            <p:ph idx="1"/>
          </p:nvPr>
        </p:nvSpPr>
        <p:spPr>
          <a:xfrm>
            <a:off x="838200" y="1828800"/>
            <a:ext cx="7772400" cy="4191000"/>
          </a:xfrm>
        </p:spPr>
        <p:txBody>
          <a:bodyPr>
            <a:normAutofit fontScale="92500" lnSpcReduction="10000"/>
          </a:bodyPr>
          <a:lstStyle/>
          <a:p>
            <a:pPr>
              <a:lnSpc>
                <a:spcPct val="90000"/>
              </a:lnSpc>
            </a:pPr>
            <a:r>
              <a:rPr lang="en-US" dirty="0" smtClean="0"/>
              <a:t>Disagreements about definition</a:t>
            </a:r>
          </a:p>
          <a:p>
            <a:pPr lvl="1">
              <a:lnSpc>
                <a:spcPct val="90000"/>
              </a:lnSpc>
              <a:spcBef>
                <a:spcPts val="600"/>
              </a:spcBef>
              <a:buFont typeface="Wingdings" pitchFamily="2" charset="2"/>
              <a:buChar char="§"/>
            </a:pPr>
            <a:r>
              <a:rPr lang="en-US" sz="3200" dirty="0" smtClean="0"/>
              <a:t>In what ways </a:t>
            </a:r>
            <a:r>
              <a:rPr lang="en-US" sz="3200" dirty="0" smtClean="0"/>
              <a:t>do students with a special gift/talent </a:t>
            </a:r>
            <a:r>
              <a:rPr lang="en-US" sz="3200" dirty="0" smtClean="0"/>
              <a:t>excel</a:t>
            </a:r>
            <a:r>
              <a:rPr lang="en-US" sz="3200" dirty="0" smtClean="0"/>
              <a:t>?</a:t>
            </a:r>
          </a:p>
          <a:p>
            <a:pPr lvl="1">
              <a:lnSpc>
                <a:spcPct val="90000"/>
              </a:lnSpc>
              <a:spcBef>
                <a:spcPts val="600"/>
              </a:spcBef>
              <a:buFont typeface="Wingdings" pitchFamily="2" charset="2"/>
              <a:buChar char="§"/>
            </a:pPr>
            <a:r>
              <a:rPr lang="en-US" sz="3200" dirty="0" smtClean="0"/>
              <a:t>How giftedness is measured?</a:t>
            </a:r>
          </a:p>
          <a:p>
            <a:pPr lvl="1">
              <a:lnSpc>
                <a:spcPct val="90000"/>
              </a:lnSpc>
              <a:spcBef>
                <a:spcPts val="600"/>
              </a:spcBef>
              <a:buFont typeface="Wingdings" pitchFamily="2" charset="2"/>
              <a:buChar char="§"/>
            </a:pPr>
            <a:r>
              <a:rPr lang="en-US" sz="3200" dirty="0" smtClean="0"/>
              <a:t>To what degree must a student </a:t>
            </a:r>
            <a:r>
              <a:rPr lang="en-US" sz="3200" dirty="0" smtClean="0"/>
              <a:t>excel to be considered gifted/talented?</a:t>
            </a:r>
            <a:endParaRPr lang="en-US" sz="3200" dirty="0" smtClean="0"/>
          </a:p>
          <a:p>
            <a:pPr lvl="1">
              <a:lnSpc>
                <a:spcPct val="90000"/>
              </a:lnSpc>
              <a:spcBef>
                <a:spcPts val="600"/>
              </a:spcBef>
              <a:buFont typeface="Wingdings" pitchFamily="2" charset="2"/>
              <a:buChar char="§"/>
            </a:pPr>
            <a:r>
              <a:rPr lang="en-US" sz="3200" dirty="0" smtClean="0"/>
              <a:t>Who should comprise the comparison group?</a:t>
            </a:r>
          </a:p>
          <a:p>
            <a:pPr lvl="1">
              <a:lnSpc>
                <a:spcPct val="90000"/>
              </a:lnSpc>
              <a:spcBef>
                <a:spcPts val="600"/>
              </a:spcBef>
              <a:buFont typeface="Wingdings" pitchFamily="2" charset="2"/>
              <a:buChar char="§"/>
            </a:pPr>
            <a:r>
              <a:rPr lang="en-US" sz="3200" dirty="0" smtClean="0"/>
              <a:t>Why </a:t>
            </a:r>
            <a:r>
              <a:rPr lang="en-US" sz="3200" dirty="0" smtClean="0"/>
              <a:t>should students with special gifts </a:t>
            </a:r>
            <a:r>
              <a:rPr lang="en-US" sz="3200" dirty="0" smtClean="0"/>
              <a:t>be identified?</a:t>
            </a:r>
          </a:p>
          <a:p>
            <a:pPr lvl="1">
              <a:lnSpc>
                <a:spcPct val="90000"/>
              </a:lnSpc>
              <a:buNone/>
            </a:pPr>
            <a:endParaRPr lang="en-US" i="1" dirty="0" smtClean="0"/>
          </a:p>
          <a:p>
            <a:pPr lvl="1">
              <a:lnSpc>
                <a:spcPct val="90000"/>
              </a:lnSpc>
              <a:spcBef>
                <a:spcPts val="600"/>
              </a:spcBef>
              <a:buFont typeface="Wingdings 2" pitchFamily="18" charset="2"/>
              <a:buNone/>
            </a:pPr>
            <a:endParaRPr lang="en-US" sz="2400" dirty="0" smtClean="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dirty="0" smtClean="0"/>
              <a:t>Terminology of </a:t>
            </a:r>
            <a:r>
              <a:rPr lang="en-TT" dirty="0" smtClean="0"/>
              <a:t>Giftedness</a:t>
            </a:r>
            <a:endParaRPr lang="en-TT" dirty="0"/>
          </a:p>
        </p:txBody>
      </p:sp>
      <p:sp>
        <p:nvSpPr>
          <p:cNvPr id="3" name="Content Placeholder 2"/>
          <p:cNvSpPr>
            <a:spLocks noGrp="1"/>
          </p:cNvSpPr>
          <p:nvPr>
            <p:ph idx="1"/>
          </p:nvPr>
        </p:nvSpPr>
        <p:spPr/>
        <p:txBody>
          <a:bodyPr>
            <a:normAutofit fontScale="77500" lnSpcReduction="20000"/>
          </a:bodyPr>
          <a:lstStyle/>
          <a:p>
            <a:pPr>
              <a:lnSpc>
                <a:spcPct val="90000"/>
              </a:lnSpc>
              <a:buNone/>
            </a:pPr>
            <a:endParaRPr lang="en-US" dirty="0" smtClean="0"/>
          </a:p>
          <a:p>
            <a:r>
              <a:rPr lang="en-US" b="1" dirty="0" smtClean="0"/>
              <a:t>Precocity</a:t>
            </a:r>
            <a:r>
              <a:rPr lang="en-US" dirty="0" smtClean="0"/>
              <a:t>– remarkable early development.  (Child prodigies)</a:t>
            </a:r>
          </a:p>
          <a:p>
            <a:endParaRPr lang="en-US" dirty="0" smtClean="0"/>
          </a:p>
          <a:p>
            <a:r>
              <a:rPr lang="en-US" b="1" dirty="0" smtClean="0"/>
              <a:t>Insight</a:t>
            </a:r>
            <a:r>
              <a:rPr lang="en-US" dirty="0" smtClean="0"/>
              <a:t>– the ability to separate and/or combine various pieces of information in new, creative, and useful ways.</a:t>
            </a:r>
          </a:p>
          <a:p>
            <a:endParaRPr lang="en-US" dirty="0" smtClean="0"/>
          </a:p>
          <a:p>
            <a:r>
              <a:rPr lang="en-US" b="1" dirty="0" smtClean="0"/>
              <a:t>Genius</a:t>
            </a:r>
            <a:r>
              <a:rPr lang="en-US" dirty="0" smtClean="0"/>
              <a:t>– rare intellectual powers.</a:t>
            </a:r>
          </a:p>
          <a:p>
            <a:endParaRPr lang="en-US" dirty="0" smtClean="0"/>
          </a:p>
          <a:p>
            <a:r>
              <a:rPr lang="en-US" b="1" dirty="0" smtClean="0"/>
              <a:t>Creativity</a:t>
            </a:r>
            <a:r>
              <a:rPr lang="en-US" dirty="0" smtClean="0"/>
              <a:t>– the ability to express novel and useful ideas, to sense and elucidate new and important relationships, and to ask previously unthought-of , but crucial, questions.</a:t>
            </a:r>
          </a:p>
          <a:p>
            <a:endParaRPr lang="en-US" dirty="0" smtClean="0"/>
          </a:p>
          <a:p>
            <a:endParaRPr lang="en-US" dirty="0" smtClean="0"/>
          </a:p>
          <a:p>
            <a:pPr>
              <a:buNone/>
            </a:pPr>
            <a:endParaRPr lang="en-TT"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dirty="0" smtClean="0"/>
              <a:t>Terminology of Giftedness cont’d</a:t>
            </a:r>
            <a:endParaRPr lang="en-TT" dirty="0"/>
          </a:p>
        </p:txBody>
      </p:sp>
      <p:sp>
        <p:nvSpPr>
          <p:cNvPr id="3" name="Content Placeholder 2"/>
          <p:cNvSpPr>
            <a:spLocks noGrp="1"/>
          </p:cNvSpPr>
          <p:nvPr>
            <p:ph idx="1"/>
          </p:nvPr>
        </p:nvSpPr>
        <p:spPr/>
        <p:txBody>
          <a:bodyPr>
            <a:normAutofit lnSpcReduction="10000"/>
          </a:bodyPr>
          <a:lstStyle/>
          <a:p>
            <a:r>
              <a:rPr lang="en-US" b="1" dirty="0" smtClean="0"/>
              <a:t>Talent</a:t>
            </a:r>
            <a:r>
              <a:rPr lang="en-US" dirty="0" smtClean="0"/>
              <a:t>– a special ability, aptitude, or accomplishment.</a:t>
            </a:r>
          </a:p>
          <a:p>
            <a:endParaRPr lang="en-US" dirty="0" smtClean="0"/>
          </a:p>
          <a:p>
            <a:r>
              <a:rPr lang="en-US" b="1" dirty="0" smtClean="0"/>
              <a:t>Giftedness</a:t>
            </a:r>
            <a:r>
              <a:rPr lang="en-US" dirty="0" smtClean="0"/>
              <a:t>– refers to cognitive superiority, creativity, and motivation of sufficient magnitude to set the child apart from the vast majority of age peers and make it possible for the child to contribute something of particular value to society.</a:t>
            </a:r>
          </a:p>
          <a:p>
            <a:endParaRPr lang="en-TT"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dirty="0" smtClean="0"/>
              <a:t>Types of giftedness</a:t>
            </a:r>
            <a:endParaRPr lang="en-TT" dirty="0"/>
          </a:p>
        </p:txBody>
      </p:sp>
      <p:sp>
        <p:nvSpPr>
          <p:cNvPr id="3" name="Content Placeholder 2"/>
          <p:cNvSpPr>
            <a:spLocks noGrp="1"/>
          </p:cNvSpPr>
          <p:nvPr>
            <p:ph idx="1"/>
          </p:nvPr>
        </p:nvSpPr>
        <p:spPr/>
        <p:txBody>
          <a:bodyPr>
            <a:normAutofit fontScale="77500" lnSpcReduction="20000"/>
          </a:bodyPr>
          <a:lstStyle/>
          <a:p>
            <a:r>
              <a:rPr lang="en-US" b="1" dirty="0" smtClean="0"/>
              <a:t>Analytic giftedness</a:t>
            </a:r>
            <a:r>
              <a:rPr lang="en-US" dirty="0" smtClean="0"/>
              <a:t>– involves being able</a:t>
            </a:r>
            <a:r>
              <a:rPr lang="en-US" baseline="0" dirty="0" smtClean="0"/>
              <a:t> to take a problem apart. They understand how the parts of a problem and how they are all interrelated.  This is often a skill used to measure intelligence in conventional IQ tests.</a:t>
            </a:r>
          </a:p>
          <a:p>
            <a:pPr>
              <a:buNone/>
            </a:pPr>
            <a:r>
              <a:rPr lang="en-US" dirty="0" smtClean="0"/>
              <a:t>	</a:t>
            </a:r>
          </a:p>
          <a:p>
            <a:r>
              <a:rPr lang="en-US" b="1" dirty="0" smtClean="0"/>
              <a:t>Synthetic</a:t>
            </a:r>
            <a:r>
              <a:rPr lang="en-US" b="1" baseline="0" dirty="0" smtClean="0"/>
              <a:t> giftedness</a:t>
            </a:r>
            <a:r>
              <a:rPr lang="en-US" baseline="0" dirty="0" smtClean="0"/>
              <a:t>— involves insight, intuition, creativity, or adeptness at coping with novel situations.  These people are usually highly skilled and successful in the arts and the sciences.</a:t>
            </a:r>
          </a:p>
          <a:p>
            <a:endParaRPr lang="en-US" baseline="0" dirty="0" smtClean="0"/>
          </a:p>
          <a:p>
            <a:r>
              <a:rPr lang="en-US" b="1" baseline="0" dirty="0" smtClean="0"/>
              <a:t>Practical giftedness</a:t>
            </a:r>
            <a:r>
              <a:rPr lang="en-US" baseline="0" dirty="0" smtClean="0"/>
              <a:t>– involves applying analytic and synthetic abilities to the solution of everyday problems, the kinds of skills that are characterized with successful careers.</a:t>
            </a:r>
            <a:endParaRPr lang="en-US" dirty="0" smtClean="0"/>
          </a:p>
          <a:p>
            <a:endParaRPr lang="en-TT"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dirty="0" smtClean="0"/>
              <a:t>Prevalence of giftedness</a:t>
            </a:r>
            <a:endParaRPr lang="en-TT" dirty="0"/>
          </a:p>
        </p:txBody>
      </p:sp>
      <p:sp>
        <p:nvSpPr>
          <p:cNvPr id="3" name="Content Placeholder 2"/>
          <p:cNvSpPr>
            <a:spLocks noGrp="1"/>
          </p:cNvSpPr>
          <p:nvPr>
            <p:ph idx="1"/>
          </p:nvPr>
        </p:nvSpPr>
        <p:spPr/>
        <p:txBody>
          <a:bodyPr/>
          <a:lstStyle/>
          <a:p>
            <a:r>
              <a:rPr lang="en-TT" dirty="0" smtClean="0"/>
              <a:t>Approximately 3.5% of U.S. school population is gifted/talent. </a:t>
            </a:r>
          </a:p>
          <a:p>
            <a:r>
              <a:rPr lang="en-TT" dirty="0" smtClean="0"/>
              <a:t> Function of their definition</a:t>
            </a:r>
            <a:endParaRPr lang="en-TT"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p:nvPr/>
        </p:nvSpPr>
        <p:spPr>
          <a:xfrm>
            <a:off x="3124200" y="6248400"/>
            <a:ext cx="2895600" cy="457200"/>
          </a:xfrm>
          <a:prstGeom prst="rect">
            <a:avLst/>
          </a:prstGeom>
          <a:noFill/>
          <a:ln>
            <a:noFill/>
            <a:prstDash val="solid"/>
          </a:ln>
          <a:effectLst>
            <a:outerShdw dist="22997" dir="5400000" algn="tl">
              <a:srgbClr val="000000">
                <a:alpha val="35000"/>
              </a:srgbClr>
            </a:outerShdw>
          </a:effectLst>
        </p:spPr>
        <p:txBody>
          <a:bodyPr wrap="none" anchor="ctr"/>
          <a:lstStyle/>
          <a:p>
            <a:pPr fontAlgn="auto">
              <a:spcBef>
                <a:spcPts val="0"/>
              </a:spcBef>
              <a:spcAft>
                <a:spcPts val="0"/>
              </a:spcAft>
              <a:defRPr sz="1800" b="0" i="0" u="none" strike="noStrike" kern="0" cap="none" spc="0" baseline="0">
                <a:solidFill>
                  <a:srgbClr val="000000"/>
                </a:solidFill>
                <a:uFillTx/>
              </a:defRPr>
            </a:pPr>
            <a:endParaRPr lang="en-US" sz="2400">
              <a:solidFill>
                <a:srgbClr val="000000"/>
              </a:solidFill>
              <a:latin typeface="Tahoma"/>
              <a:ea typeface="ＭＳ Ｐゴシック"/>
              <a:cs typeface="+mn-cs"/>
            </a:endParaRPr>
          </a:p>
        </p:txBody>
      </p:sp>
      <p:sp>
        <p:nvSpPr>
          <p:cNvPr id="3" name="Rectangle 3"/>
          <p:cNvSpPr/>
          <p:nvPr/>
        </p:nvSpPr>
        <p:spPr>
          <a:xfrm>
            <a:off x="685800" y="6248400"/>
            <a:ext cx="1905000" cy="457200"/>
          </a:xfrm>
          <a:prstGeom prst="rect">
            <a:avLst/>
          </a:prstGeom>
          <a:noFill/>
          <a:ln>
            <a:noFill/>
            <a:prstDash val="solid"/>
          </a:ln>
          <a:effectLst>
            <a:outerShdw dist="22997" dir="5400000" algn="tl">
              <a:srgbClr val="000000">
                <a:alpha val="35000"/>
              </a:srgbClr>
            </a:outerShdw>
          </a:effectLst>
        </p:spPr>
        <p:txBody>
          <a:bodyPr wrap="none" anchor="ctr"/>
          <a:lstStyle/>
          <a:p>
            <a:pPr fontAlgn="auto">
              <a:spcBef>
                <a:spcPts val="0"/>
              </a:spcBef>
              <a:spcAft>
                <a:spcPts val="0"/>
              </a:spcAft>
              <a:defRPr sz="1800" b="0" i="0" u="none" strike="noStrike" kern="0" cap="none" spc="0" baseline="0">
                <a:solidFill>
                  <a:srgbClr val="000000"/>
                </a:solidFill>
                <a:uFillTx/>
              </a:defRPr>
            </a:pPr>
            <a:endParaRPr lang="en-US" sz="2400">
              <a:solidFill>
                <a:srgbClr val="000000"/>
              </a:solidFill>
              <a:latin typeface="Tahoma"/>
              <a:ea typeface="ＭＳ Ｐゴシック"/>
              <a:cs typeface="+mn-cs"/>
            </a:endParaRPr>
          </a:p>
        </p:txBody>
      </p:sp>
      <p:sp>
        <p:nvSpPr>
          <p:cNvPr id="4" name="Rectangle 5"/>
          <p:cNvSpPr/>
          <p:nvPr/>
        </p:nvSpPr>
        <p:spPr>
          <a:xfrm>
            <a:off x="3124200" y="6248400"/>
            <a:ext cx="2895600" cy="457200"/>
          </a:xfrm>
          <a:prstGeom prst="rect">
            <a:avLst/>
          </a:prstGeom>
          <a:noFill/>
          <a:ln>
            <a:noFill/>
            <a:prstDash val="solid"/>
          </a:ln>
          <a:effectLst>
            <a:outerShdw dist="22997" dir="5400000" algn="tl">
              <a:srgbClr val="000000">
                <a:alpha val="35000"/>
              </a:srgbClr>
            </a:outerShdw>
          </a:effectLst>
        </p:spPr>
        <p:txBody>
          <a:bodyPr lIns="90489" tIns="44448" rIns="90489" bIns="44448" anchor="b" anchorCtr="1"/>
          <a:lstStyle/>
          <a:p>
            <a:pPr algn="ctr" fontAlgn="auto">
              <a:spcBef>
                <a:spcPts val="0"/>
              </a:spcBef>
              <a:spcAft>
                <a:spcPts val="0"/>
              </a:spcAft>
              <a:defRPr sz="1800" b="0" i="0" u="none" strike="noStrike" kern="0" cap="none" spc="0" baseline="0">
                <a:solidFill>
                  <a:srgbClr val="000000"/>
                </a:solidFill>
                <a:uFillTx/>
              </a:defRPr>
            </a:pPr>
            <a:endParaRPr lang="en-US" sz="1000">
              <a:solidFill>
                <a:srgbClr val="000000"/>
              </a:solidFill>
              <a:latin typeface="Arial"/>
              <a:ea typeface="ＭＳ Ｐゴシック"/>
              <a:cs typeface="+mn-cs"/>
            </a:endParaRPr>
          </a:p>
        </p:txBody>
      </p:sp>
      <p:sp>
        <p:nvSpPr>
          <p:cNvPr id="5" name="Rectangle 6"/>
          <p:cNvSpPr txBox="1">
            <a:spLocks noGrp="1"/>
          </p:cNvSpPr>
          <p:nvPr>
            <p:ph type="title"/>
          </p:nvPr>
        </p:nvSpPr>
        <p:spPr/>
        <p:txBody>
          <a:bodyPr/>
          <a:lstStyle/>
          <a:p>
            <a:pPr fontAlgn="auto">
              <a:spcAft>
                <a:spcPts val="0"/>
              </a:spcAft>
              <a:defRPr/>
            </a:pPr>
            <a:r>
              <a:rPr lang="en-US" dirty="0"/>
              <a:t>Origins of Giftedness </a:t>
            </a:r>
          </a:p>
        </p:txBody>
      </p:sp>
      <p:sp>
        <p:nvSpPr>
          <p:cNvPr id="17414" name="Rectangle 7"/>
          <p:cNvSpPr>
            <a:spLocks noGrp="1"/>
          </p:cNvSpPr>
          <p:nvPr>
            <p:ph idx="1"/>
          </p:nvPr>
        </p:nvSpPr>
        <p:spPr/>
        <p:txBody>
          <a:bodyPr/>
          <a:lstStyle/>
          <a:p>
            <a:pPr>
              <a:lnSpc>
                <a:spcPct val="90000"/>
              </a:lnSpc>
            </a:pPr>
            <a:r>
              <a:rPr lang="en-US" dirty="0" smtClean="0"/>
              <a:t>Genetic and other biological factors</a:t>
            </a:r>
          </a:p>
          <a:p>
            <a:pPr lvl="1">
              <a:lnSpc>
                <a:spcPct val="90000"/>
              </a:lnSpc>
              <a:buFont typeface="Arial" pitchFamily="34" charset="0"/>
              <a:buChar char="•"/>
            </a:pPr>
            <a:r>
              <a:rPr lang="en-US" dirty="0" smtClean="0"/>
              <a:t>Neurological functioning</a:t>
            </a:r>
          </a:p>
          <a:p>
            <a:pPr lvl="1">
              <a:lnSpc>
                <a:spcPct val="90000"/>
              </a:lnSpc>
              <a:buFont typeface="Arial" pitchFamily="34" charset="0"/>
              <a:buChar char="•"/>
            </a:pPr>
            <a:r>
              <a:rPr lang="en-US" dirty="0" smtClean="0"/>
              <a:t>Nutrition</a:t>
            </a:r>
          </a:p>
          <a:p>
            <a:pPr>
              <a:lnSpc>
                <a:spcPct val="90000"/>
              </a:lnSpc>
            </a:pPr>
            <a:r>
              <a:rPr lang="en-US" dirty="0" smtClean="0"/>
              <a:t>Social factors</a:t>
            </a:r>
          </a:p>
          <a:p>
            <a:pPr lvl="1">
              <a:lnSpc>
                <a:spcPct val="90000"/>
              </a:lnSpc>
              <a:buFont typeface="Arial" pitchFamily="34" charset="0"/>
              <a:buChar char="•"/>
            </a:pPr>
            <a:r>
              <a:rPr lang="en-US" dirty="0" smtClean="0"/>
              <a:t>Family</a:t>
            </a:r>
            <a:endParaRPr lang="en-US" dirty="0"/>
          </a:p>
          <a:p>
            <a:pPr lvl="1">
              <a:lnSpc>
                <a:spcPct val="90000"/>
              </a:lnSpc>
              <a:buFont typeface="Arial" pitchFamily="34" charset="0"/>
              <a:buChar char="•"/>
            </a:pPr>
            <a:r>
              <a:rPr lang="en-US" dirty="0" smtClean="0"/>
              <a:t>School</a:t>
            </a:r>
          </a:p>
          <a:p>
            <a:pPr lvl="1">
              <a:lnSpc>
                <a:spcPct val="90000"/>
              </a:lnSpc>
              <a:buFont typeface="Arial" pitchFamily="34" charset="0"/>
              <a:buChar char="•"/>
            </a:pPr>
            <a:r>
              <a:rPr lang="en-US" dirty="0" smtClean="0"/>
              <a:t>Peer group</a:t>
            </a:r>
          </a:p>
          <a:p>
            <a:pPr lvl="1">
              <a:lnSpc>
                <a:spcPct val="90000"/>
              </a:lnSpc>
              <a:buFont typeface="Arial" pitchFamily="34" charset="0"/>
              <a:buChar char="•"/>
            </a:pPr>
            <a:r>
              <a:rPr lang="en-US" dirty="0" smtClean="0"/>
              <a:t>Community</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TotalTime>
  <Words>899</Words>
  <Application>Microsoft Office PowerPoint</Application>
  <PresentationFormat>On-screen Show (4:3)</PresentationFormat>
  <Paragraphs>148</Paragraphs>
  <Slides>25</Slides>
  <Notes>7</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           Learners with special      gifts/talents</vt:lpstr>
      <vt:lpstr>Objectives </vt:lpstr>
      <vt:lpstr>Definition</vt:lpstr>
      <vt:lpstr>Definition</vt:lpstr>
      <vt:lpstr>Terminology of Giftedness</vt:lpstr>
      <vt:lpstr>Terminology of Giftedness cont’d</vt:lpstr>
      <vt:lpstr>Types of giftedness</vt:lpstr>
      <vt:lpstr>Prevalence of giftedness</vt:lpstr>
      <vt:lpstr>Origins of Giftedness </vt:lpstr>
      <vt:lpstr>Origins of Giftedness (cont’d)</vt:lpstr>
      <vt:lpstr>Origins of Giftedness (cont’d)</vt:lpstr>
      <vt:lpstr>Identification of Giftedness</vt:lpstr>
      <vt:lpstr>Psychological &amp; Behavioural Characteristics</vt:lpstr>
      <vt:lpstr>Neglected Groups with Special Gifts and Talents</vt:lpstr>
      <vt:lpstr>Stereotypes</vt:lpstr>
      <vt:lpstr>Educational Considerations</vt:lpstr>
      <vt:lpstr>Enrichment vs. Acceleration</vt:lpstr>
      <vt:lpstr>Teaching Gifted Learners</vt:lpstr>
      <vt:lpstr>Teaching strategies</vt:lpstr>
      <vt:lpstr>Educational Considerations (cont’d)</vt:lpstr>
      <vt:lpstr>Educational Considerations (cont’d)</vt:lpstr>
      <vt:lpstr>Slide 22</vt:lpstr>
      <vt:lpstr>The ‘difficulty’ of being gifted</vt:lpstr>
      <vt:lpstr>References</vt:lpstr>
      <vt:lpstr>Activity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Learners with special gifts/talents</dc:title>
  <dc:creator>DELL</dc:creator>
  <cp:lastModifiedBy>DELL</cp:lastModifiedBy>
  <cp:revision>13</cp:revision>
  <dcterms:created xsi:type="dcterms:W3CDTF">2013-05-20T18:33:53Z</dcterms:created>
  <dcterms:modified xsi:type="dcterms:W3CDTF">2013-05-25T14:44:36Z</dcterms:modified>
</cp:coreProperties>
</file>